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</p:sldMasterIdLst>
  <p:notesMasterIdLst>
    <p:notesMasterId r:id="rId52"/>
  </p:notesMasterIdLst>
  <p:sldIdLst>
    <p:sldId id="297" r:id="rId2"/>
    <p:sldId id="262" r:id="rId3"/>
    <p:sldId id="267" r:id="rId4"/>
    <p:sldId id="265" r:id="rId5"/>
    <p:sldId id="268" r:id="rId6"/>
    <p:sldId id="263" r:id="rId7"/>
    <p:sldId id="264" r:id="rId8"/>
    <p:sldId id="270" r:id="rId9"/>
    <p:sldId id="271" r:id="rId10"/>
    <p:sldId id="272" r:id="rId11"/>
    <p:sldId id="273" r:id="rId12"/>
    <p:sldId id="296" r:id="rId13"/>
    <p:sldId id="282" r:id="rId14"/>
    <p:sldId id="292" r:id="rId15"/>
    <p:sldId id="279" r:id="rId16"/>
    <p:sldId id="293" r:id="rId17"/>
    <p:sldId id="294" r:id="rId18"/>
    <p:sldId id="295" r:id="rId19"/>
    <p:sldId id="301" r:id="rId20"/>
    <p:sldId id="304" r:id="rId21"/>
    <p:sldId id="310" r:id="rId22"/>
    <p:sldId id="312" r:id="rId23"/>
    <p:sldId id="303" r:id="rId24"/>
    <p:sldId id="306" r:id="rId25"/>
    <p:sldId id="305" r:id="rId26"/>
    <p:sldId id="307" r:id="rId27"/>
    <p:sldId id="308" r:id="rId28"/>
    <p:sldId id="309" r:id="rId29"/>
    <p:sldId id="283" r:id="rId30"/>
    <p:sldId id="284" r:id="rId31"/>
    <p:sldId id="285" r:id="rId32"/>
    <p:sldId id="287" r:id="rId33"/>
    <p:sldId id="286" r:id="rId34"/>
    <p:sldId id="269" r:id="rId35"/>
    <p:sldId id="298" r:id="rId36"/>
    <p:sldId id="266" r:id="rId37"/>
    <p:sldId id="261" r:id="rId38"/>
    <p:sldId id="275" r:id="rId39"/>
    <p:sldId id="259" r:id="rId40"/>
    <p:sldId id="280" r:id="rId41"/>
    <p:sldId id="258" r:id="rId42"/>
    <p:sldId id="281" r:id="rId43"/>
    <p:sldId id="278" r:id="rId44"/>
    <p:sldId id="274" r:id="rId45"/>
    <p:sldId id="299" r:id="rId46"/>
    <p:sldId id="300" r:id="rId47"/>
    <p:sldId id="290" r:id="rId48"/>
    <p:sldId id="291" r:id="rId49"/>
    <p:sldId id="288" r:id="rId50"/>
    <p:sldId id="289" r:id="rId5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훈 정" initials="다정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D8840A4-5980-4B4C-9A11-F99C01988717}" type="datetime1">
              <a:rPr lang="ko-KR" altLang="en-US"/>
              <a:pPr lvl="0">
                <a:defRPr/>
              </a:pPr>
              <a:t>2021-12-23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199AB3C-1417-4959-A297-B6DA5F7DF37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E027A3D-3F87-45A4-A9F2-46663EFA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85" y="704676"/>
            <a:ext cx="10972800" cy="5715188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5A6B47-D08A-4A82-9380-61E563B5B3E0}"/>
              </a:ext>
            </a:extLst>
          </p:cNvPr>
          <p:cNvSpPr txBox="1"/>
          <p:nvPr/>
        </p:nvSpPr>
        <p:spPr>
          <a:xfrm>
            <a:off x="7239699" y="2172749"/>
            <a:ext cx="41106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AIGDT" panose="00000400000000000000" pitchFamily="2" charset="2"/>
              </a:rPr>
              <a:t>3</a:t>
            </a:r>
            <a:r>
              <a:rPr lang="ko-KR" altLang="en-US" sz="3600" dirty="0">
                <a:solidFill>
                  <a:schemeClr val="bg1"/>
                </a:solidFill>
                <a:latin typeface="AIGDT" panose="00000400000000000000" pitchFamily="2" charset="2"/>
              </a:rPr>
              <a:t>조</a:t>
            </a:r>
            <a:endParaRPr lang="en-US" altLang="ko-KR" sz="3600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IGDT" panose="00000400000000000000" pitchFamily="2" charset="2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AIGDT" panose="00000400000000000000" pitchFamily="2" charset="2"/>
              </a:rPr>
              <a:t>차 프로젝트 설계</a:t>
            </a:r>
            <a:r>
              <a:rPr lang="ko-KR" altLang="en-US" sz="3600" dirty="0">
                <a:solidFill>
                  <a:schemeClr val="bg1"/>
                </a:solidFill>
                <a:latin typeface="AIGDT" panose="00000400000000000000" pitchFamily="2" charset="2"/>
              </a:rPr>
              <a:t> </a:t>
            </a:r>
            <a:endParaRPr lang="en-US" altLang="ko-KR" sz="3600" dirty="0">
              <a:solidFill>
                <a:schemeClr val="bg1"/>
              </a:solidFill>
              <a:latin typeface="AIGDT" panose="000004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1DF038-73BB-417D-8B00-CA4D751D2CA6}"/>
              </a:ext>
            </a:extLst>
          </p:cNvPr>
          <p:cNvSpPr txBox="1"/>
          <p:nvPr/>
        </p:nvSpPr>
        <p:spPr>
          <a:xfrm>
            <a:off x="7331978" y="4570377"/>
            <a:ext cx="39008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주제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:	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카페 소개 웹페이지</a:t>
            </a:r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조원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:	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정다훈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임종현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임주영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 </a:t>
            </a:r>
          </a:p>
          <a:p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	</a:t>
            </a:r>
            <a:r>
              <a:rPr lang="ko-KR" altLang="en-US" dirty="0" err="1">
                <a:solidFill>
                  <a:schemeClr val="bg1"/>
                </a:solidFill>
                <a:latin typeface="AIGDT" panose="00000400000000000000" pitchFamily="2" charset="2"/>
              </a:rPr>
              <a:t>서종국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임수정</a:t>
            </a:r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pPr algn="r"/>
            <a:endParaRPr lang="en-US" altLang="ko-KR" sz="1400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pPr algn="r"/>
            <a:r>
              <a:rPr lang="en-US" altLang="ko-KR" sz="1400" dirty="0">
                <a:solidFill>
                  <a:schemeClr val="bg1"/>
                </a:solidFill>
                <a:latin typeface="AIGDT" panose="00000400000000000000" pitchFamily="2" charset="2"/>
              </a:rPr>
              <a:t>V.20211223</a:t>
            </a:r>
          </a:p>
        </p:txBody>
      </p:sp>
    </p:spTree>
    <p:extLst>
      <p:ext uri="{BB962C8B-B14F-4D97-AF65-F5344CB8AC3E}">
        <p14:creationId xmlns:p14="http://schemas.microsoft.com/office/powerpoint/2010/main" val="3324331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61513C4-5EB4-498F-901C-80EE8248D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323" y="2126613"/>
            <a:ext cx="2814338" cy="41105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카페 신청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9053492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5F95012-A9BB-4DBA-8683-C0E3AA0FFFD7}"/>
              </a:ext>
            </a:extLst>
          </p:cNvPr>
          <p:cNvSpPr/>
          <p:nvPr/>
        </p:nvSpPr>
        <p:spPr>
          <a:xfrm>
            <a:off x="7879976" y="4858871"/>
            <a:ext cx="2327556" cy="591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45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682002" y="2002336"/>
            <a:ext cx="2994963" cy="4508152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838200" y="191019"/>
            <a:ext cx="10515600" cy="1325563"/>
          </a:xfrm>
        </p:spPr>
        <p:txBody>
          <a:bodyPr/>
          <a:lstStyle/>
          <a:p>
            <a:pPr lvl="0">
              <a:defRPr/>
            </a:pPr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카페 신청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F3A252-BC67-41FF-BCC3-8C422E4590CF}"/>
              </a:ext>
            </a:extLst>
          </p:cNvPr>
          <p:cNvSpPr txBox="1"/>
          <p:nvPr/>
        </p:nvSpPr>
        <p:spPr>
          <a:xfrm>
            <a:off x="2183221" y="1516582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카페신청 메뉴 클릭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A1FDAC0-4643-4503-B34E-3231B68F15A2}"/>
              </a:ext>
            </a:extLst>
          </p:cNvPr>
          <p:cNvSpPr/>
          <p:nvPr/>
        </p:nvSpPr>
        <p:spPr>
          <a:xfrm>
            <a:off x="6436553" y="3587687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800D6A-89B1-4267-A7D3-F96A9512DF17}"/>
              </a:ext>
            </a:extLst>
          </p:cNvPr>
          <p:cNvSpPr txBox="1"/>
          <p:nvPr/>
        </p:nvSpPr>
        <p:spPr>
          <a:xfrm>
            <a:off x="7761743" y="1516582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신청 폼 작성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366A0A-F176-4B1B-A201-2AEC078460A4}"/>
              </a:ext>
            </a:extLst>
          </p:cNvPr>
          <p:cNvSpPr txBox="1"/>
          <p:nvPr/>
        </p:nvSpPr>
        <p:spPr>
          <a:xfrm>
            <a:off x="620877" y="3418972"/>
            <a:ext cx="1359644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20E7D0A-391E-40C6-9245-76A98A67CF84}"/>
              </a:ext>
            </a:extLst>
          </p:cNvPr>
          <p:cNvGrpSpPr/>
          <p:nvPr/>
        </p:nvGrpSpPr>
        <p:grpSpPr>
          <a:xfrm>
            <a:off x="697316" y="3524174"/>
            <a:ext cx="5432240" cy="430888"/>
            <a:chOff x="5817711" y="838565"/>
            <a:chExt cx="6233752" cy="43088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CA2157-EF70-4802-85AA-101256988DD5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4F4744B-7AB2-4BC6-BC0F-967C865126B8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5035CBC-2355-4890-98D9-BCE819801B33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956205A-D40C-4938-922C-7E082628739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 이동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카페소개 메뉴 클릭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72096" y="3435750"/>
            <a:ext cx="1560256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338952F-616D-4703-A57D-D7F7E95F72DC}"/>
              </a:ext>
            </a:extLst>
          </p:cNvPr>
          <p:cNvGrpSpPr/>
          <p:nvPr/>
        </p:nvGrpSpPr>
        <p:grpSpPr>
          <a:xfrm>
            <a:off x="2953957" y="3540952"/>
            <a:ext cx="6233752" cy="430888"/>
            <a:chOff x="5817711" y="838565"/>
            <a:chExt cx="6233752" cy="43088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9D4E5FA-A6BD-4472-8990-03BB291A765F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CC7FA6-926A-43EE-BB58-D0F3162DDCEE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B5A5BE5-8BA7-4872-B3BD-809983292F55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2101D1-8D65-4537-8D33-3CA1574E69A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sz="2500"/>
              <a:t>1.</a:t>
            </a:r>
            <a:r>
              <a:rPr lang="ko-KR" altLang="en-US" sz="2500"/>
              <a:t>상세검색부분의 지역별</a:t>
            </a:r>
            <a:r>
              <a:rPr lang="en-US" altLang="ko-KR" sz="2500"/>
              <a:t>,</a:t>
            </a:r>
            <a:r>
              <a:rPr lang="ko-KR" altLang="en-US" sz="2500"/>
              <a:t> 인테리어별 항목에서 검색을 원하는 항목을 체크박스로 체크한다</a:t>
            </a:r>
            <a:r>
              <a:rPr lang="en-US" altLang="ko-KR" sz="2500"/>
              <a:t>.</a:t>
            </a:r>
            <a:r>
              <a:rPr lang="ko-KR" altLang="en-US" sz="2500"/>
              <a:t> </a:t>
            </a:r>
          </a:p>
          <a:p>
            <a:pPr marL="0" indent="0">
              <a:buNone/>
              <a:defRPr/>
            </a:pPr>
            <a:r>
              <a:rPr lang="en-US" altLang="ko-KR" sz="2500"/>
              <a:t>2.</a:t>
            </a:r>
            <a:r>
              <a:rPr lang="ko-KR" altLang="en-US" sz="2500"/>
              <a:t> 체크한 항목에 맞는 카페 목록이 새로고침 되어진다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64176" y="3429000"/>
            <a:ext cx="5627824" cy="28156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3370" y="3429000"/>
            <a:ext cx="6343223" cy="244623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42875" y="3429000"/>
            <a:ext cx="1020535" cy="394607"/>
          </a:xfrm>
          <a:prstGeom prst="rect">
            <a:avLst/>
          </a:prstGeom>
          <a:solidFill>
            <a:srgbClr val="A6A7D8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 지역별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180974" y="3867149"/>
            <a:ext cx="1496786" cy="408214"/>
          </a:xfrm>
          <a:prstGeom prst="rect">
            <a:avLst/>
          </a:prstGeom>
          <a:solidFill>
            <a:srgbClr val="A6A7D8">
              <a:alpha val="100000"/>
            </a:srgbClr>
          </a:solidFill>
          <a:ln w="12700" cap="flat" cmpd="sng" algn="ctr">
            <a:solidFill>
              <a:srgbClr val="21375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인테리어별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173389" y="3429000"/>
            <a:ext cx="4922610" cy="850446"/>
          </a:xfrm>
          <a:prstGeom prst="rect">
            <a:avLst/>
          </a:prstGeom>
          <a:noFill/>
          <a:ln w="508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868409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sz="2500"/>
              <a:t>1.</a:t>
            </a:r>
            <a:r>
              <a:rPr lang="ko-KR" altLang="en-US" sz="2500"/>
              <a:t> 카페소개메뉴를 누르면 상세검색 체크박스부분과 카페목록을 확인할수 있다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en-US" altLang="ko-KR" sz="2500"/>
              <a:t>2.</a:t>
            </a:r>
            <a:r>
              <a:rPr lang="ko-KR" altLang="en-US" sz="2500"/>
              <a:t> 상세검색을 하지 않는 경우 모든 카페목록을 확인할 수 있다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54087" y="3020785"/>
            <a:ext cx="7137912" cy="35711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3370" y="3429000"/>
            <a:ext cx="4492651" cy="179308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42875" y="3429000"/>
            <a:ext cx="1020535" cy="394607"/>
          </a:xfrm>
          <a:prstGeom prst="rect">
            <a:avLst/>
          </a:prstGeom>
          <a:solidFill>
            <a:srgbClr val="A6A7D8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 지역별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180974" y="3867149"/>
            <a:ext cx="1496786" cy="408214"/>
          </a:xfrm>
          <a:prstGeom prst="rect">
            <a:avLst/>
          </a:prstGeom>
          <a:solidFill>
            <a:srgbClr val="A6A7D8">
              <a:alpha val="100000"/>
            </a:srgbClr>
          </a:solidFill>
          <a:ln w="12700" cap="flat" cmpd="sng" algn="ctr">
            <a:solidFill>
              <a:srgbClr val="21375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인테리어별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868409"/>
          </a:xfrm>
        </p:spPr>
        <p:txBody>
          <a:bodyPr/>
          <a:lstStyle/>
          <a:p>
            <a:pPr marL="0" indent="0">
              <a:buNone/>
              <a:defRPr/>
            </a:pPr>
            <a:endParaRPr lang="en-US" altLang="ko-KR" sz="2500"/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1587" y="1643408"/>
            <a:ext cx="7137912" cy="3571184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3775981" y="2803068"/>
            <a:ext cx="2109107" cy="6259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3" name="직선 화살표 연결선 12"/>
          <p:cNvCxnSpPr>
            <a:stCxn id="14" idx="1"/>
            <a:endCxn id="12" idx="3"/>
          </p:cNvCxnSpPr>
          <p:nvPr/>
        </p:nvCxnSpPr>
        <p:spPr>
          <a:xfrm rot="10800000" flipV="1">
            <a:off x="5885089" y="2327909"/>
            <a:ext cx="1721303" cy="788125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06392" y="1714498"/>
            <a:ext cx="4585608" cy="12268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500"/>
              <a:t>1.</a:t>
            </a:r>
            <a:r>
              <a:rPr lang="ko-KR" altLang="en-US" sz="2500"/>
              <a:t> 카페목록에서는 카페이름</a:t>
            </a:r>
            <a:r>
              <a:rPr lang="en-US" altLang="ko-KR" sz="2500"/>
              <a:t>,</a:t>
            </a:r>
            <a:r>
              <a:rPr lang="ko-KR" altLang="en-US" sz="2500"/>
              <a:t> 위치한 지역</a:t>
            </a:r>
            <a:r>
              <a:rPr lang="en-US" altLang="ko-KR" sz="2500"/>
              <a:t>,</a:t>
            </a:r>
            <a:r>
              <a:rPr lang="ko-KR" altLang="en-US" sz="2500"/>
              <a:t> 인테리어종류를 확인 할 수 있다</a:t>
            </a:r>
            <a:r>
              <a:rPr lang="en-US" altLang="ko-KR" sz="2500"/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70964" y="3277144"/>
            <a:ext cx="5021036" cy="1992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500"/>
              <a:t>2.</a:t>
            </a:r>
            <a:r>
              <a:rPr lang="ko-KR" altLang="en-US" sz="2500"/>
              <a:t> 위 정보를 통해 원하는 카페를 선택하여 클릭한다</a:t>
            </a:r>
            <a:r>
              <a:rPr lang="en-US" altLang="ko-KR" sz="2500"/>
              <a:t>.</a:t>
            </a:r>
          </a:p>
          <a:p>
            <a:pPr>
              <a:defRPr/>
            </a:pPr>
            <a:endParaRPr lang="en-US" altLang="ko-KR" sz="2500"/>
          </a:p>
          <a:p>
            <a:pPr>
              <a:defRPr/>
            </a:pPr>
            <a:r>
              <a:rPr lang="en-US" altLang="ko-KR" sz="2500"/>
              <a:t>3.</a:t>
            </a:r>
            <a:r>
              <a:rPr lang="ko-KR" altLang="en-US" sz="2500"/>
              <a:t> 카페별 상세페이지를 확인할 수 있다</a:t>
            </a:r>
            <a:r>
              <a:rPr lang="en-US" altLang="ko-KR" sz="250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  <a:r>
              <a:rPr lang="en-US" altLang="ko-KR"/>
              <a:t>-</a:t>
            </a:r>
            <a:r>
              <a:rPr lang="ko-KR" altLang="en-US"/>
              <a:t>상세페이지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403803"/>
            <a:ext cx="10991850" cy="529023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ko-KR" altLang="en-US" sz="2500"/>
              <a:t>                               					</a:t>
            </a:r>
          </a:p>
          <a:p>
            <a:pPr marL="0" indent="0">
              <a:buNone/>
              <a:defRPr/>
            </a:pPr>
            <a:r>
              <a:rPr lang="ko-KR" altLang="en-US" sz="2500"/>
              <a:t>							</a:t>
            </a:r>
            <a:r>
              <a:rPr lang="en-US" altLang="ko-KR" sz="2500"/>
              <a:t>1.</a:t>
            </a:r>
            <a:r>
              <a:rPr lang="ko-KR" altLang="en-US" sz="2500"/>
              <a:t> 상세페이지에서는 카페이름</a:t>
            </a:r>
            <a:r>
              <a:rPr lang="en-US" altLang="ko-KR" sz="2500"/>
              <a:t>,</a:t>
            </a:r>
          </a:p>
          <a:p>
            <a:pPr>
              <a:defRPr/>
            </a:pPr>
            <a:r>
              <a:rPr lang="ko-KR" altLang="en-US" sz="2500"/>
              <a:t>							  주소</a:t>
            </a:r>
            <a:r>
              <a:rPr lang="en-US" altLang="ko-KR" sz="2500"/>
              <a:t>,</a:t>
            </a:r>
            <a:r>
              <a:rPr lang="ko-KR" altLang="en-US" sz="2500"/>
              <a:t>전화번호</a:t>
            </a:r>
            <a:r>
              <a:rPr lang="en-US" altLang="ko-KR" sz="2500"/>
              <a:t>,</a:t>
            </a:r>
            <a:r>
              <a:rPr lang="ko-KR" altLang="en-US" sz="2500"/>
              <a:t>대표 메뉴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가격대</a:t>
            </a:r>
            <a:r>
              <a:rPr lang="en-US" altLang="ko-KR" sz="2500"/>
              <a:t>,</a:t>
            </a:r>
            <a:r>
              <a:rPr lang="ko-KR" altLang="en-US" sz="2500"/>
              <a:t>주차가능여부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영업시간</a:t>
            </a:r>
            <a:r>
              <a:rPr lang="en-US" altLang="ko-KR" sz="2500"/>
              <a:t>,</a:t>
            </a:r>
            <a:r>
              <a:rPr lang="ko-KR" altLang="en-US" sz="2500"/>
              <a:t> 휴무일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웹사이트</a:t>
            </a:r>
            <a:r>
              <a:rPr lang="en-US" altLang="ko-KR" sz="2500"/>
              <a:t>/SNS,</a:t>
            </a:r>
            <a:r>
              <a:rPr lang="ko-KR" altLang="en-US" sz="2500"/>
              <a:t> 메뉴별 가격</a:t>
            </a:r>
          </a:p>
          <a:p>
            <a:pPr marL="0" indent="0">
              <a:buNone/>
              <a:defRPr/>
            </a:pPr>
            <a:r>
              <a:rPr lang="ko-KR" altLang="en-US" sz="2500"/>
              <a:t>							  을 확인할 수 있다</a:t>
            </a:r>
            <a:r>
              <a:rPr lang="en-US" altLang="ko-KR" sz="2500"/>
              <a:t>.</a:t>
            </a:r>
            <a:r>
              <a:rPr lang="ko-KR" altLang="en-US" sz="2500"/>
              <a:t> 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l="1280" t="900" r="25640" b="-900"/>
          <a:stretch>
            <a:fillRect/>
          </a:stretch>
        </p:blipFill>
        <p:spPr>
          <a:xfrm>
            <a:off x="503464" y="1906816"/>
            <a:ext cx="6204856" cy="4528456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027339" y="2966356"/>
            <a:ext cx="3946071" cy="2966357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커뮤니티 메뉴 클릭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92987" y="3435750"/>
            <a:ext cx="1560256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338952F-616D-4703-A57D-D7F7E95F72DC}"/>
              </a:ext>
            </a:extLst>
          </p:cNvPr>
          <p:cNvGrpSpPr/>
          <p:nvPr/>
        </p:nvGrpSpPr>
        <p:grpSpPr>
          <a:xfrm>
            <a:off x="2953957" y="3540952"/>
            <a:ext cx="6233752" cy="430888"/>
            <a:chOff x="5817711" y="838565"/>
            <a:chExt cx="6233752" cy="43088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9D4E5FA-A6BD-4472-8990-03BB291A765F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CC7FA6-926A-43EE-BB58-D0F3162DDCEE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B5A5BE5-8BA7-4872-B3BD-809983292F55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2101D1-8D65-4537-8D33-3CA1574E69A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276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커뮤니티 </a:t>
            </a:r>
            <a:r>
              <a:rPr lang="ko-KR" altLang="en-US" dirty="0" err="1"/>
              <a:t>메인화면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899327" y="4227433"/>
            <a:ext cx="7372213" cy="24284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커뮤니티 메뉴의 </a:t>
            </a:r>
            <a:r>
              <a:rPr lang="ko-KR" altLang="en-US" sz="1400" dirty="0" err="1"/>
              <a:t>메인화면이다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작성된 후기들이 카드형으로 구성되어 표시된다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7243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커뮤니티 상세보기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899328" y="4227433"/>
            <a:ext cx="1493990" cy="11798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436603" y="3738695"/>
            <a:ext cx="2629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카드를 클릭한다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6473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커뮤니티 상세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455577" y="3738695"/>
            <a:ext cx="7669762" cy="27541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185399" y="3738695"/>
            <a:ext cx="2881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작성자 정보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카페사진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/>
              <a:t>태그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작성글을</a:t>
            </a:r>
            <a:r>
              <a:rPr lang="ko-KR" altLang="en-US" sz="1400" dirty="0"/>
              <a:t> 보여준다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목록 버튼으로 이전으로</a:t>
            </a:r>
            <a:endParaRPr lang="en-US" altLang="ko-KR" sz="1400" dirty="0"/>
          </a:p>
          <a:p>
            <a:r>
              <a:rPr lang="ko-KR" altLang="en-US" sz="1400" dirty="0"/>
              <a:t>돌아갈 수 있다</a:t>
            </a:r>
            <a:r>
              <a:rPr lang="en-US" altLang="ko-KR" sz="1400" dirty="0"/>
              <a:t>.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979B3CA2-6C8A-459F-9E81-320EF2B12631}"/>
              </a:ext>
            </a:extLst>
          </p:cNvPr>
          <p:cNvGrpSpPr/>
          <p:nvPr/>
        </p:nvGrpSpPr>
        <p:grpSpPr>
          <a:xfrm>
            <a:off x="361950" y="1825625"/>
            <a:ext cx="9227976" cy="4602151"/>
            <a:chOff x="0" y="109808"/>
            <a:chExt cx="12192000" cy="6665987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C398485E-6C51-4A96-AA08-6E5DC9C8601A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59" name="그림 58">
                <a:extLst>
                  <a:ext uri="{FF2B5EF4-FFF2-40B4-BE49-F238E27FC236}">
                    <a16:creationId xmlns:a16="http://schemas.microsoft.com/office/drawing/2014/main" id="{067167AA-C7D5-42FC-9EA2-4185DD0A58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88DDBC97-0D3E-4C5F-B7D3-B35B46668CF6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D936538A-8051-4B9F-ABBC-E3A4A19DB370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6847A0FB-28BD-4116-815A-9C9BD35E7383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E09A6B75-3739-4026-B57C-C7BF6B9A1E6F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CC608C42-FA4E-4988-BFB4-AA3B0B244465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81E8EA04-C5BE-478F-AACC-5E1C8095F21F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637AFDC7-5F07-4BD5-851C-96DD47B6E8BE}"/>
                </a:ext>
              </a:extLst>
            </p:cNvPr>
            <p:cNvGrpSpPr/>
            <p:nvPr/>
          </p:nvGrpSpPr>
          <p:grpSpPr>
            <a:xfrm>
              <a:off x="1686731" y="3868700"/>
              <a:ext cx="9580478" cy="2420133"/>
              <a:chOff x="1696062" y="3070685"/>
              <a:chExt cx="9580478" cy="2877147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ADB5594-9FBC-4CA8-BE57-83C3F46036D8}"/>
                  </a:ext>
                </a:extLst>
              </p:cNvPr>
              <p:cNvSpPr txBox="1"/>
              <p:nvPr/>
            </p:nvSpPr>
            <p:spPr>
              <a:xfrm>
                <a:off x="1780728" y="3070685"/>
                <a:ext cx="2571750" cy="529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b="1" dirty="0"/>
                  <a:t>카페이름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D38A99C-9737-48F2-AFA4-2AC8B5A005D2}"/>
                  </a:ext>
                </a:extLst>
              </p:cNvPr>
              <p:cNvSpPr txBox="1"/>
              <p:nvPr/>
            </p:nvSpPr>
            <p:spPr>
              <a:xfrm>
                <a:off x="1696062" y="3662505"/>
                <a:ext cx="6932084" cy="1271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태그</a:t>
                </a:r>
                <a:endParaRPr lang="en-US" altLang="ko-KR" sz="1400" dirty="0"/>
              </a:p>
              <a:p>
                <a:pPr>
                  <a:defRPr/>
                </a:pPr>
                <a:r>
                  <a:rPr lang="en-US" altLang="ko-KR" sz="1400" dirty="0"/>
                  <a:t>   </a:t>
                </a:r>
              </a:p>
              <a:p>
                <a:pPr>
                  <a:defRPr/>
                </a:pPr>
                <a:r>
                  <a:rPr lang="en-US" altLang="ko-KR" sz="1400" dirty="0"/>
                  <a:t>    </a:t>
                </a:r>
                <a:r>
                  <a:rPr lang="ko-KR" altLang="en-US" sz="1400" dirty="0" err="1"/>
                  <a:t>작성글</a:t>
                </a:r>
                <a:endParaRPr lang="en-US" altLang="ko-KR" sz="1400" dirty="0"/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545E7946-45D8-4A1A-8F56-7B9F8F21AD98}"/>
                  </a:ext>
                </a:extLst>
              </p:cNvPr>
              <p:cNvSpPr/>
              <p:nvPr/>
            </p:nvSpPr>
            <p:spPr>
              <a:xfrm>
                <a:off x="7762874" y="3185583"/>
                <a:ext cx="3513666" cy="2762249"/>
              </a:xfrm>
              <a:prstGeom prst="rect">
                <a:avLst/>
              </a:prstGeom>
              <a:solidFill>
                <a:schemeClr val="lt2"/>
              </a:solidFill>
              <a:ln>
                <a:solidFill>
                  <a:schemeClr val="dk1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9F0DB20-D1A9-410F-846A-46592BB790F7}"/>
                </a:ext>
              </a:extLst>
            </p:cNvPr>
            <p:cNvSpPr txBox="1"/>
            <p:nvPr/>
          </p:nvSpPr>
          <p:spPr>
            <a:xfrm>
              <a:off x="8143873" y="4175447"/>
              <a:ext cx="2688169" cy="757858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dirty="0"/>
                <a:t>카페 </a:t>
              </a:r>
              <a:r>
                <a:rPr lang="ko-KR" altLang="en-US" sz="1400" dirty="0" err="1"/>
                <a:t>신청시</a:t>
              </a:r>
              <a:r>
                <a:rPr lang="ko-KR" altLang="en-US" sz="1400" dirty="0"/>
                <a:t> 제출했던 메인사진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B515F718-12DB-4475-8EE3-7C57C717824E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C4706428-1329-402E-9160-9729F0CDD53D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>
                  <a:solidFill>
                    <a:schemeClr val="tx1"/>
                  </a:solidFill>
                </a:rPr>
                <a:t>검색</a:t>
              </a: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93D95B46-B23D-4FCA-8D97-38AE335FAF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78532"/>
            <a:stretch/>
          </p:blipFill>
          <p:spPr>
            <a:xfrm>
              <a:off x="1820326" y="3087745"/>
              <a:ext cx="3273215" cy="57279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A45981E-7B3E-4470-99AB-C86CEF2C1E8B}"/>
                </a:ext>
              </a:extLst>
            </p:cNvPr>
            <p:cNvSpPr txBox="1"/>
            <p:nvPr/>
          </p:nvSpPr>
          <p:spPr>
            <a:xfrm>
              <a:off x="1780729" y="2922819"/>
              <a:ext cx="2928120" cy="44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/>
                <a:t>작성자 정보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09F0D93-B165-4E61-B39F-26581AD3FA0B}"/>
                </a:ext>
              </a:extLst>
            </p:cNvPr>
            <p:cNvSpPr/>
            <p:nvPr/>
          </p:nvSpPr>
          <p:spPr>
            <a:xfrm>
              <a:off x="1780729" y="6447453"/>
              <a:ext cx="1108826" cy="32834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dirty="0">
                  <a:solidFill>
                    <a:schemeClr val="tx1"/>
                  </a:solidFill>
                </a:rPr>
                <a:t>목록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448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검색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커뮤니티 검색기준 선택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E07E96-5CAA-4B7F-9CCA-E3409EF6AA12}"/>
              </a:ext>
            </a:extLst>
          </p:cNvPr>
          <p:cNvSpPr/>
          <p:nvPr/>
        </p:nvSpPr>
        <p:spPr>
          <a:xfrm>
            <a:off x="1899328" y="3700135"/>
            <a:ext cx="2078608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D115D6-8BE3-41FB-AC65-BF4EC85DD8D6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드롭박스</a:t>
            </a:r>
            <a:r>
              <a:rPr lang="ko-KR" altLang="en-US" sz="1400" dirty="0"/>
              <a:t> 형식으로</a:t>
            </a:r>
            <a:endParaRPr lang="en-US" altLang="ko-KR" sz="1400" dirty="0"/>
          </a:p>
          <a:p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작성자명</a:t>
            </a:r>
            <a:r>
              <a:rPr lang="en-US" altLang="ko-KR" sz="1400" dirty="0"/>
              <a:t>, </a:t>
            </a:r>
            <a:r>
              <a:rPr lang="ko-KR" altLang="en-US" sz="1400" dirty="0"/>
              <a:t>태그명을</a:t>
            </a:r>
            <a:endParaRPr lang="en-US" altLang="ko-KR" sz="1400" dirty="0"/>
          </a:p>
          <a:p>
            <a:r>
              <a:rPr lang="ko-KR" altLang="en-US" sz="1400" dirty="0"/>
              <a:t>선택 할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735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검색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커뮤니티 검색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E07E96-5CAA-4B7F-9CCA-E3409EF6AA12}"/>
              </a:ext>
            </a:extLst>
          </p:cNvPr>
          <p:cNvSpPr/>
          <p:nvPr/>
        </p:nvSpPr>
        <p:spPr>
          <a:xfrm>
            <a:off x="3914743" y="3700135"/>
            <a:ext cx="4105153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D115D6-8BE3-41FB-AC65-BF4EC85DD8D6}"/>
              </a:ext>
            </a:extLst>
          </p:cNvPr>
          <p:cNvSpPr txBox="1"/>
          <p:nvPr/>
        </p:nvSpPr>
        <p:spPr>
          <a:xfrm>
            <a:off x="9436603" y="3738695"/>
            <a:ext cx="275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키워드 입력 후 검색을 클릭한다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356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>
            <a:extLst>
              <a:ext uri="{FF2B5EF4-FFF2-40B4-BE49-F238E27FC236}">
                <a16:creationId xmlns:a16="http://schemas.microsoft.com/office/drawing/2014/main" id="{64D7E84A-BBAD-4F32-9463-4707CE165358}"/>
              </a:ext>
            </a:extLst>
          </p:cNvPr>
          <p:cNvSpPr/>
          <p:nvPr/>
        </p:nvSpPr>
        <p:spPr>
          <a:xfrm>
            <a:off x="8528059" y="1842222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로그인 클릭한다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8240223" y="3707169"/>
            <a:ext cx="677209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015E67-A029-4BEB-919D-FA097A120F1F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드롭박스</a:t>
            </a:r>
            <a:r>
              <a:rPr lang="ko-KR" altLang="en-US" sz="1400" dirty="0"/>
              <a:t> 형식으로</a:t>
            </a:r>
            <a:endParaRPr lang="en-US" altLang="ko-KR" sz="1400" dirty="0"/>
          </a:p>
          <a:p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작성자명</a:t>
            </a:r>
            <a:r>
              <a:rPr lang="en-US" altLang="ko-KR" sz="1400" dirty="0"/>
              <a:t>, </a:t>
            </a:r>
            <a:r>
              <a:rPr lang="ko-KR" altLang="en-US" sz="1400" dirty="0"/>
              <a:t>태그명을</a:t>
            </a:r>
            <a:endParaRPr lang="en-US" altLang="ko-KR" sz="1400" dirty="0"/>
          </a:p>
          <a:p>
            <a:r>
              <a:rPr lang="ko-KR" altLang="en-US" sz="1400" dirty="0"/>
              <a:t>선택 할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563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일반 로그인을 한다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162FFD56-1331-405C-AE1D-6EBA80653617}"/>
              </a:ext>
            </a:extLst>
          </p:cNvPr>
          <p:cNvGrpSpPr/>
          <p:nvPr/>
        </p:nvGrpSpPr>
        <p:grpSpPr>
          <a:xfrm>
            <a:off x="3778898" y="1082350"/>
            <a:ext cx="4814596" cy="4236098"/>
            <a:chOff x="3778898" y="1082350"/>
            <a:chExt cx="4814596" cy="4236098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B01F500B-E028-4A49-8444-D6735BD453CA}"/>
                </a:ext>
              </a:extLst>
            </p:cNvPr>
            <p:cNvSpPr/>
            <p:nvPr/>
          </p:nvSpPr>
          <p:spPr>
            <a:xfrm>
              <a:off x="3778898" y="1082350"/>
              <a:ext cx="4814596" cy="423609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B207A19-23E6-4FA9-9424-150496CE2927}"/>
                </a:ext>
              </a:extLst>
            </p:cNvPr>
            <p:cNvSpPr/>
            <p:nvPr/>
          </p:nvSpPr>
          <p:spPr>
            <a:xfrm>
              <a:off x="3830216" y="1207590"/>
              <a:ext cx="4711959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배너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680E5414-715B-4980-8D58-58C39321E69F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05D303E4-857C-4209-8EDB-98AB4CEFF74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D971A40-7E53-4F4A-B9C0-47D7C37B02F3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113A8C0-2B59-4244-9F06-B5B28ECA60BC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43D0151-8B42-4A56-BA44-B064B235EDCC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59" name="표 12">
            <a:extLst>
              <a:ext uri="{FF2B5EF4-FFF2-40B4-BE49-F238E27FC236}">
                <a16:creationId xmlns:a16="http://schemas.microsoft.com/office/drawing/2014/main" id="{A0D52D65-2684-48D1-A727-18CB0DEBD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89312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251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작성하기를 클릭한다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8240223" y="3707169"/>
            <a:ext cx="677209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92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게시글을 작성한다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1492899" y="4012163"/>
            <a:ext cx="8061648" cy="2671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1212858-B75C-44EB-B7EE-6D96DF5A83D5}"/>
              </a:ext>
            </a:extLst>
          </p:cNvPr>
          <p:cNvGrpSpPr/>
          <p:nvPr/>
        </p:nvGrpSpPr>
        <p:grpSpPr>
          <a:xfrm>
            <a:off x="361950" y="1769423"/>
            <a:ext cx="9610531" cy="4555498"/>
            <a:chOff x="0" y="109808"/>
            <a:chExt cx="12192000" cy="6066872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03171EB-82B0-4B27-98A4-3D93A987BE71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58" name="그림 57">
                <a:extLst>
                  <a:ext uri="{FF2B5EF4-FFF2-40B4-BE49-F238E27FC236}">
                    <a16:creationId xmlns:a16="http://schemas.microsoft.com/office/drawing/2014/main" id="{252E45AB-156F-4A10-AFB0-A5BEE1A419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D23A798-6A74-46F3-8064-788B5BE4281A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624A9BCF-CA9C-4E45-A8AC-075989740FFD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CA4AD52A-1DFD-4D38-97B4-7FB5D52A72D2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708494F4-474E-44C5-9D73-E03158AA819E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D8FCAC1D-D3BD-4979-AA93-D374C659128B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CAEF5125-9570-400C-918D-C81F6F7A804A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9D7B953B-1CA8-4112-B022-25F9F8F2FF87}"/>
                </a:ext>
              </a:extLst>
            </p:cNvPr>
            <p:cNvGrpSpPr/>
            <p:nvPr/>
          </p:nvGrpSpPr>
          <p:grpSpPr>
            <a:xfrm>
              <a:off x="1686731" y="3393621"/>
              <a:ext cx="9580478" cy="2783059"/>
              <a:chOff x="1696062" y="3164773"/>
              <a:chExt cx="9580478" cy="2783059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8C958A8E-5D49-402F-AC02-4E17697649DB}"/>
                  </a:ext>
                </a:extLst>
              </p:cNvPr>
              <p:cNvSpPr txBox="1"/>
              <p:nvPr/>
            </p:nvSpPr>
            <p:spPr>
              <a:xfrm>
                <a:off x="1968244" y="3164773"/>
                <a:ext cx="2571749" cy="4098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dirty="0" err="1"/>
                  <a:t>카페명</a:t>
                </a:r>
                <a:endParaRPr lang="ko-KR" altLang="en-US" sz="14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FF62719-0E68-44EF-B15B-B3CB470B33EA}"/>
                  </a:ext>
                </a:extLst>
              </p:cNvPr>
              <p:cNvSpPr txBox="1"/>
              <p:nvPr/>
            </p:nvSpPr>
            <p:spPr>
              <a:xfrm>
                <a:off x="1696062" y="3550533"/>
                <a:ext cx="6932084" cy="696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태그</a:t>
                </a:r>
                <a:r>
                  <a:rPr lang="en-US" altLang="ko-KR" sz="1400" dirty="0"/>
                  <a:t>	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모던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 err="1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인더스트리얼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빈티지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 err="1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미니멀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  </a:t>
                </a:r>
                <a:endParaRPr lang="en-US" altLang="ko-KR" sz="1400" dirty="0"/>
              </a:p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글 작성</a:t>
                </a:r>
                <a:endParaRPr lang="en-US" altLang="ko-KR" sz="1400" dirty="0"/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7DE95B71-1D1D-4348-A41A-AD74BAB2375A}"/>
                  </a:ext>
                </a:extLst>
              </p:cNvPr>
              <p:cNvSpPr/>
              <p:nvPr/>
            </p:nvSpPr>
            <p:spPr>
              <a:xfrm>
                <a:off x="7762874" y="3185583"/>
                <a:ext cx="3513666" cy="2762249"/>
              </a:xfrm>
              <a:prstGeom prst="rect">
                <a:avLst/>
              </a:prstGeom>
              <a:solidFill>
                <a:schemeClr val="lt2"/>
              </a:solidFill>
              <a:ln>
                <a:solidFill>
                  <a:schemeClr val="dk1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761BBC7-CE0D-4D93-B7B8-A1BD9FCF54B3}"/>
                </a:ext>
              </a:extLst>
            </p:cNvPr>
            <p:cNvSpPr txBox="1"/>
            <p:nvPr/>
          </p:nvSpPr>
          <p:spPr>
            <a:xfrm>
              <a:off x="8143873" y="3606280"/>
              <a:ext cx="2688168" cy="696808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dirty="0"/>
                <a:t>카페 </a:t>
              </a:r>
              <a:r>
                <a:rPr lang="ko-KR" altLang="en-US" sz="1400" dirty="0" err="1"/>
                <a:t>신청시</a:t>
              </a:r>
              <a:r>
                <a:rPr lang="ko-KR" altLang="en-US" sz="1400" dirty="0"/>
                <a:t> 제출했던 메인사진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F43F8D0-3567-4E5F-BE1C-99FB207F67E7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2708544-60C9-45D2-9F9A-C58B13F23A01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>
                  <a:solidFill>
                    <a:schemeClr val="tx1"/>
                  </a:solidFill>
                </a:rPr>
                <a:t>검색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7E412CB-1235-4AE0-9AB6-22EDEC43926B}"/>
                </a:ext>
              </a:extLst>
            </p:cNvPr>
            <p:cNvSpPr/>
            <p:nvPr/>
          </p:nvSpPr>
          <p:spPr>
            <a:xfrm>
              <a:off x="3569187" y="3434902"/>
              <a:ext cx="3749188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D714F57-46F6-4C81-9372-D4F431199D1B}"/>
                </a:ext>
              </a:extLst>
            </p:cNvPr>
            <p:cNvSpPr/>
            <p:nvPr/>
          </p:nvSpPr>
          <p:spPr>
            <a:xfrm>
              <a:off x="6606073" y="3434902"/>
              <a:ext cx="755732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dirty="0">
                  <a:solidFill>
                    <a:schemeClr val="tx1"/>
                  </a:solidFill>
                </a:rPr>
                <a:t>찾기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3F62F357-7478-4228-9646-1218C0C17CD4}"/>
                </a:ext>
              </a:extLst>
            </p:cNvPr>
            <p:cNvSpPr/>
            <p:nvPr/>
          </p:nvSpPr>
          <p:spPr>
            <a:xfrm>
              <a:off x="1958914" y="4422711"/>
              <a:ext cx="5552690" cy="175396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3E81B76-BB36-41D1-9F89-230D3B8B9936}"/>
              </a:ext>
            </a:extLst>
          </p:cNvPr>
          <p:cNvSpPr/>
          <p:nvPr/>
        </p:nvSpPr>
        <p:spPr>
          <a:xfrm>
            <a:off x="8647784" y="6387213"/>
            <a:ext cx="595717" cy="2113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E8EAE81B-9652-4F66-9EE2-3ECE30C416EB}"/>
              </a:ext>
            </a:extLst>
          </p:cNvPr>
          <p:cNvSpPr/>
          <p:nvPr/>
        </p:nvSpPr>
        <p:spPr>
          <a:xfrm>
            <a:off x="7885328" y="6387213"/>
            <a:ext cx="595717" cy="2113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</p:spTree>
    <p:extLst>
      <p:ext uri="{BB962C8B-B14F-4D97-AF65-F5344CB8AC3E}">
        <p14:creationId xmlns:p14="http://schemas.microsoft.com/office/powerpoint/2010/main" val="70605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이동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736" y="2613380"/>
            <a:ext cx="4177005" cy="2981169"/>
          </a:xfrm>
        </p:spPr>
      </p:pic>
      <p:sp>
        <p:nvSpPr>
          <p:cNvPr id="9" name="직사각형 8"/>
          <p:cNvSpPr/>
          <p:nvPr/>
        </p:nvSpPr>
        <p:spPr>
          <a:xfrm>
            <a:off x="9153605" y="3452262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9153605" y="3946191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9153605" y="4421802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792386" y="1959885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를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158446" y="2056731"/>
            <a:ext cx="4300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2. </a:t>
            </a:r>
            <a:r>
              <a:rPr lang="ko-KR" altLang="en-US" sz="1400" dirty="0"/>
              <a:t>자주 이용하는 게시판은 모아서 표시한다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414"/>
            <a:ext cx="7064630" cy="4056247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433779" y="2613380"/>
            <a:ext cx="404305" cy="2153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78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자주 묻는 질문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71" y="2499360"/>
            <a:ext cx="7225461" cy="421064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838200" y="1822788"/>
            <a:ext cx="8819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 클릭 후  처음 화면은 </a:t>
            </a:r>
            <a:r>
              <a:rPr lang="en-US" altLang="ko-KR" dirty="0"/>
              <a:t>[</a:t>
            </a:r>
            <a:r>
              <a:rPr lang="ko-KR" altLang="en-US" dirty="0"/>
              <a:t>자주 묻는 질문</a:t>
            </a:r>
            <a:r>
              <a:rPr lang="en-US" altLang="ko-KR" dirty="0"/>
              <a:t>]</a:t>
            </a:r>
            <a:r>
              <a:rPr lang="ko-KR" altLang="en-US" dirty="0"/>
              <a:t>으로 설정한다</a:t>
            </a:r>
            <a:r>
              <a:rPr lang="en-US" altLang="ko-KR" dirty="0"/>
              <a:t>.  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65462" y="4496986"/>
            <a:ext cx="6731726" cy="3188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48568" y="3448594"/>
            <a:ext cx="3171775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6882" y="3958462"/>
            <a:ext cx="3905152" cy="4063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30" y="2770671"/>
            <a:ext cx="4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자주 묻는 질문을 검색할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30" y="3573656"/>
            <a:ext cx="4117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게시판 상단 혹은 좌측에 </a:t>
            </a:r>
            <a:r>
              <a:rPr lang="en-US" altLang="ko-KR" dirty="0"/>
              <a:t>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메뉴 내비게이션을 이용하여 게시판을 이동할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29" y="4930639"/>
            <a:ext cx="4117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[</a:t>
            </a:r>
            <a:r>
              <a:rPr lang="ko-KR" altLang="en-US" dirty="0"/>
              <a:t>자주 묻는 질문</a:t>
            </a:r>
            <a:r>
              <a:rPr lang="en-US" altLang="ko-KR" dirty="0"/>
              <a:t>] </a:t>
            </a:r>
            <a:r>
              <a:rPr lang="ko-KR" altLang="en-US" dirty="0"/>
              <a:t>을 카테고리별로 분류하여 볼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65462" y="4968656"/>
            <a:ext cx="6731726" cy="1819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29" y="5790952"/>
            <a:ext cx="411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게시판에서 내용을 확인할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65391" y="3189557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329" y="3614002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48344" y="4156319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244" y="4948056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5.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41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고객의 소리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19" y="1581784"/>
            <a:ext cx="6109103" cy="5230989"/>
          </a:xfrm>
        </p:spPr>
      </p:pic>
      <p:sp>
        <p:nvSpPr>
          <p:cNvPr id="5" name="직사각형 4"/>
          <p:cNvSpPr/>
          <p:nvPr/>
        </p:nvSpPr>
        <p:spPr>
          <a:xfrm>
            <a:off x="383177" y="3875314"/>
            <a:ext cx="5721532" cy="3570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3616277"/>
            <a:ext cx="60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95066" y="6473498"/>
            <a:ext cx="1152841" cy="3564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331634" y="6242665"/>
            <a:ext cx="41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701007" y="364462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고객의 의견을 보내기 전에 유형을 선택하여 보낼 수 있다</a:t>
            </a:r>
            <a:r>
              <a:rPr lang="en-US" altLang="ko-KR" dirty="0"/>
              <a:t>.  </a:t>
            </a:r>
            <a:r>
              <a:rPr lang="ko-KR" alt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701008" y="5971897"/>
            <a:ext cx="4898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보내기 버튼을 클릭하여 개선요구사항 및 의견을 보낼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567543" y="2106633"/>
            <a:ext cx="653143" cy="4711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622631" y="210663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메뉴 중 </a:t>
            </a:r>
            <a:r>
              <a:rPr lang="en-US" altLang="ko-KR" dirty="0"/>
              <a:t>[</a:t>
            </a:r>
            <a:r>
              <a:rPr lang="ko-KR" altLang="en-US" dirty="0"/>
              <a:t>고객의 소리</a:t>
            </a:r>
            <a:r>
              <a:rPr lang="en-US" altLang="ko-KR" dirty="0"/>
              <a:t>]</a:t>
            </a:r>
            <a:r>
              <a:rPr lang="ko-KR" altLang="en-US" dirty="0"/>
              <a:t>를 클릭하여 게시판을 이동한다</a:t>
            </a:r>
            <a:r>
              <a:rPr lang="en-US" altLang="ko-KR" dirty="0"/>
              <a:t>.  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55754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 </a:t>
            </a:r>
            <a:r>
              <a:rPr lang="ko-KR" altLang="en-US" dirty="0"/>
              <a:t>공지사항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51" y="2008505"/>
            <a:ext cx="6559915" cy="4351338"/>
          </a:xfrm>
        </p:spPr>
      </p:pic>
      <p:sp>
        <p:nvSpPr>
          <p:cNvPr id="5" name="직사각형 4"/>
          <p:cNvSpPr/>
          <p:nvPr/>
        </p:nvSpPr>
        <p:spPr>
          <a:xfrm>
            <a:off x="269965" y="3250553"/>
            <a:ext cx="6749143" cy="5986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1039" y="2860812"/>
            <a:ext cx="60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420981" y="2682285"/>
            <a:ext cx="644435" cy="496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037806" y="2452639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062652" y="3226705"/>
            <a:ext cx="5154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게시판을 공지사항과 이벤트로 분류할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946266" y="238550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메뉴 중 공지사항을 클릭하여 </a:t>
            </a:r>
            <a:r>
              <a:rPr lang="en-US" altLang="ko-KR" dirty="0"/>
              <a:t>[</a:t>
            </a:r>
            <a:r>
              <a:rPr lang="ko-KR" altLang="en-US" dirty="0"/>
              <a:t>공지사항</a:t>
            </a:r>
            <a:r>
              <a:rPr lang="en-US" altLang="ko-KR" dirty="0"/>
              <a:t>]</a:t>
            </a:r>
            <a:r>
              <a:rPr lang="ko-KR" altLang="en-US" dirty="0"/>
              <a:t>으로 이동한다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69964" y="3921112"/>
            <a:ext cx="6792688" cy="26336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062652" y="4510286"/>
            <a:ext cx="5154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게시판에서 공지사항 및 이벤트를 확인할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78440" y="3837075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470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8700" y="318775"/>
            <a:ext cx="10515600" cy="1325563"/>
          </a:xfrm>
        </p:spPr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38" y="1690688"/>
            <a:ext cx="7420577" cy="4764554"/>
          </a:xfrm>
        </p:spPr>
      </p:pic>
      <p:sp>
        <p:nvSpPr>
          <p:cNvPr id="5" name="직사각형 4"/>
          <p:cNvSpPr/>
          <p:nvPr/>
        </p:nvSpPr>
        <p:spPr>
          <a:xfrm>
            <a:off x="515982" y="4382647"/>
            <a:ext cx="644435" cy="496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5438" y="4010304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15982" y="5549359"/>
            <a:ext cx="1112521" cy="5379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2807" y="5319714"/>
            <a:ext cx="459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36559" y="3466927"/>
            <a:ext cx="416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메뉴를 클릭하여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 </a:t>
            </a:r>
            <a:r>
              <a:rPr lang="ko-KR" altLang="en-US" dirty="0"/>
              <a:t>문의 게시판으로 이동한다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36559" y="4694325"/>
            <a:ext cx="402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버튼을 클릭하여 새로운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문의를 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692688" y="5251333"/>
            <a:ext cx="4387381" cy="14020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622144" y="4878991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54720" y="5889497"/>
            <a:ext cx="402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내역을 확인할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49380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C618E886-DEFF-449B-ADFC-845151393A12}"/>
              </a:ext>
            </a:extLst>
          </p:cNvPr>
          <p:cNvGrpSpPr/>
          <p:nvPr/>
        </p:nvGrpSpPr>
        <p:grpSpPr>
          <a:xfrm>
            <a:off x="0" y="109808"/>
            <a:ext cx="12192000" cy="2524643"/>
            <a:chOff x="0" y="109808"/>
            <a:chExt cx="12192000" cy="270318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C974F3C-FA03-48AF-AA18-57501FA15F33}"/>
                </a:ext>
              </a:extLst>
            </p:cNvPr>
            <p:cNvSpPr/>
            <p:nvPr/>
          </p:nvSpPr>
          <p:spPr>
            <a:xfrm>
              <a:off x="10496943" y="109808"/>
              <a:ext cx="681135" cy="251164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C84281B7-1A3D-4CD4-8E56-CD3F1438DE1C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2587CCE6-3EC2-4129-8652-0D90EF1D68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  <a14:imgEffect>
                          <a14:saturation sat="10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047A0F3-19BD-4506-9CAA-B21DA6762929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953E1724-CF23-4697-900D-5D77C6BDC058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98CB720A-BBBC-48C3-A0F6-6B12E50F70BF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9B83A2DE-24C2-4B2A-AFC1-8467B33FBFD3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E3BCCAFF-672D-48B5-BC29-2B25BE80FB12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B4F8E45E-2EB1-4979-A0F5-1632DD16850C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FDE2E1-4EEC-46F9-8AF5-E2A4B2C57862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119BDE6-373C-4771-B03B-4A60318F6EFA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2B2FFBA9-922D-4B36-9DA2-A15C183E6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521" y="3070803"/>
            <a:ext cx="1747753" cy="169369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6151199-4A23-4807-B02B-DD5B28ADC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953" y="3070803"/>
            <a:ext cx="1747753" cy="169369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176DF794-80F6-4E71-9DD4-3929A25D0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85" y="3070803"/>
            <a:ext cx="1747753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47877A8-9B4C-481B-826D-12D10C659E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817" y="3070803"/>
            <a:ext cx="1747753" cy="1693697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69F2B11E-569E-4032-B911-E16BC6DFD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249" y="3070803"/>
            <a:ext cx="1747753" cy="169369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2C39F1A-9B07-4E70-A009-26356F08B251}"/>
              </a:ext>
            </a:extLst>
          </p:cNvPr>
          <p:cNvSpPr txBox="1"/>
          <p:nvPr/>
        </p:nvSpPr>
        <p:spPr>
          <a:xfrm>
            <a:off x="1696521" y="3435187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카페 대표 사진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36EB569-7AE6-4899-BE1C-A3A1A3F76E8B}"/>
              </a:ext>
            </a:extLst>
          </p:cNvPr>
          <p:cNvSpPr txBox="1"/>
          <p:nvPr/>
        </p:nvSpPr>
        <p:spPr>
          <a:xfrm>
            <a:off x="1696521" y="3058865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작성자 프로필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F4A2BD9-A3B6-43C6-A0E2-796CAF36CAC3}"/>
              </a:ext>
            </a:extLst>
          </p:cNvPr>
          <p:cNvSpPr txBox="1"/>
          <p:nvPr/>
        </p:nvSpPr>
        <p:spPr>
          <a:xfrm>
            <a:off x="1696520" y="404738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태그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F68A8B-0259-4AD1-99F8-872EE59B7F1F}"/>
              </a:ext>
            </a:extLst>
          </p:cNvPr>
          <p:cNvSpPr txBox="1"/>
          <p:nvPr/>
        </p:nvSpPr>
        <p:spPr>
          <a:xfrm>
            <a:off x="1696520" y="439506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작성글</a:t>
            </a:r>
            <a:endParaRPr lang="ko-KR" altLang="en-US" dirty="0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974B951-E8D0-4865-A723-43EFD9AD82C5}"/>
              </a:ext>
            </a:extLst>
          </p:cNvPr>
          <p:cNvGrpSpPr/>
          <p:nvPr/>
        </p:nvGrpSpPr>
        <p:grpSpPr>
          <a:xfrm>
            <a:off x="4268193" y="5179994"/>
            <a:ext cx="1828825" cy="1594463"/>
            <a:chOff x="1167935" y="3056731"/>
            <a:chExt cx="2751005" cy="1984531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AEEF9B5E-FAAE-4796-A9EE-B67049EB3BD2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1984531"/>
              <a:chOff x="1070569" y="2991114"/>
              <a:chExt cx="2751005" cy="1984531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8E45EBD5-C671-4749-A598-6E0AFE8181E6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7C9D8F8-A426-4248-A11E-3F2FF9DC36EE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7790E6F-027F-4FF6-9A85-F9335C0D9FD1}"/>
                </a:ext>
              </a:extLst>
            </p:cNvPr>
            <p:cNvSpPr txBox="1"/>
            <p:nvPr/>
          </p:nvSpPr>
          <p:spPr>
            <a:xfrm>
              <a:off x="1195308" y="3429000"/>
              <a:ext cx="2688168" cy="524693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306FB59C-64F3-45CE-92CC-65A40DA3AAC8}"/>
              </a:ext>
            </a:extLst>
          </p:cNvPr>
          <p:cNvGrpSpPr/>
          <p:nvPr/>
        </p:nvGrpSpPr>
        <p:grpSpPr>
          <a:xfrm>
            <a:off x="6969658" y="5141897"/>
            <a:ext cx="1828825" cy="1594463"/>
            <a:chOff x="1167935" y="3056731"/>
            <a:chExt cx="2751005" cy="1984531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754DBAE9-D708-476B-AE51-3F9911A9A9DB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1984531"/>
              <a:chOff x="1070569" y="2991114"/>
              <a:chExt cx="2751005" cy="1984531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5C0978DF-18AC-413F-904A-57C7DFCDC7A7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5799EAC-2476-4B10-82D3-60FE16A44690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497DC5D-2602-443F-AC41-C59F10F7027B}"/>
                </a:ext>
              </a:extLst>
            </p:cNvPr>
            <p:cNvSpPr txBox="1"/>
            <p:nvPr/>
          </p:nvSpPr>
          <p:spPr>
            <a:xfrm>
              <a:off x="1195308" y="3429000"/>
              <a:ext cx="2688168" cy="524693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8FD9B8C-BC6E-42E3-BC8F-92A81B7A4A79}"/>
              </a:ext>
            </a:extLst>
          </p:cNvPr>
          <p:cNvGrpSpPr/>
          <p:nvPr/>
        </p:nvGrpSpPr>
        <p:grpSpPr>
          <a:xfrm>
            <a:off x="1721687" y="5179994"/>
            <a:ext cx="1828825" cy="1594463"/>
            <a:chOff x="1696520" y="5146438"/>
            <a:chExt cx="1828825" cy="1746143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A0DF7125-11D1-4D6C-99CA-7827B777A244}"/>
                </a:ext>
              </a:extLst>
            </p:cNvPr>
            <p:cNvGrpSpPr/>
            <p:nvPr/>
          </p:nvGrpSpPr>
          <p:grpSpPr>
            <a:xfrm>
              <a:off x="1696520" y="5146438"/>
              <a:ext cx="1828825" cy="1746143"/>
              <a:chOff x="1070569" y="2991114"/>
              <a:chExt cx="2751005" cy="1984531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F559DC0-1168-4A05-AFB6-71A57A4CC1CF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1847904-9A32-4CD2-B222-F647CEA5BBAC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51C5E41-DD3D-4E62-85B0-5EDDF65E40A3}"/>
                </a:ext>
              </a:extLst>
            </p:cNvPr>
            <p:cNvSpPr txBox="1"/>
            <p:nvPr/>
          </p:nvSpPr>
          <p:spPr>
            <a:xfrm>
              <a:off x="1721515" y="5470116"/>
              <a:ext cx="1787052" cy="46166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2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2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sp>
        <p:nvSpPr>
          <p:cNvPr id="61" name="모서리가 둥근 직사각형 4">
            <a:extLst>
              <a:ext uri="{FF2B5EF4-FFF2-40B4-BE49-F238E27FC236}">
                <a16:creationId xmlns:a16="http://schemas.microsoft.com/office/drawing/2014/main" id="{51B90028-02BE-4AAA-AADD-0A9117CD81C9}"/>
              </a:ext>
            </a:extLst>
          </p:cNvPr>
          <p:cNvSpPr/>
          <p:nvPr/>
        </p:nvSpPr>
        <p:spPr>
          <a:xfrm>
            <a:off x="1746682" y="2725307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최근 작성된 후기</a:t>
            </a:r>
          </a:p>
        </p:txBody>
      </p:sp>
      <p:sp>
        <p:nvSpPr>
          <p:cNvPr id="62" name="모서리가 둥근 직사각형 4">
            <a:extLst>
              <a:ext uri="{FF2B5EF4-FFF2-40B4-BE49-F238E27FC236}">
                <a16:creationId xmlns:a16="http://schemas.microsoft.com/office/drawing/2014/main" id="{F04DED18-C45C-4775-BE3D-0E08B1A84399}"/>
              </a:ext>
            </a:extLst>
          </p:cNvPr>
          <p:cNvSpPr/>
          <p:nvPr/>
        </p:nvSpPr>
        <p:spPr>
          <a:xfrm>
            <a:off x="1746682" y="4813208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최근 등록된 카페</a:t>
            </a:r>
          </a:p>
        </p:txBody>
      </p:sp>
    </p:spTree>
    <p:extLst>
      <p:ext uri="{BB962C8B-B14F-4D97-AF65-F5344CB8AC3E}">
        <p14:creationId xmlns:p14="http://schemas.microsoft.com/office/powerpoint/2010/main" val="3985156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FDE2E1-4EEC-46F9-8AF5-E2A4B2C57862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19BDE6-373C-4771-B03B-4A60318F6EFA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검색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BDAF5F-7E96-4B31-B2DB-841C743CD0FB}"/>
              </a:ext>
            </a:extLst>
          </p:cNvPr>
          <p:cNvGrpSpPr/>
          <p:nvPr/>
        </p:nvGrpSpPr>
        <p:grpSpPr>
          <a:xfrm>
            <a:off x="3778898" y="1082350"/>
            <a:ext cx="4814596" cy="4236098"/>
            <a:chOff x="3778898" y="1082350"/>
            <a:chExt cx="4814596" cy="4236098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26C0337-5E6D-4C69-8E57-AD16940DC365}"/>
                </a:ext>
              </a:extLst>
            </p:cNvPr>
            <p:cNvSpPr/>
            <p:nvPr/>
          </p:nvSpPr>
          <p:spPr>
            <a:xfrm>
              <a:off x="3778898" y="1082350"/>
              <a:ext cx="4814596" cy="423609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F3CCE31-116B-45F8-9E79-6C9137C5E6C5}"/>
                </a:ext>
              </a:extLst>
            </p:cNvPr>
            <p:cNvSpPr/>
            <p:nvPr/>
          </p:nvSpPr>
          <p:spPr>
            <a:xfrm>
              <a:off x="3830216" y="1207590"/>
              <a:ext cx="4711959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배너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958C512F-2675-4F23-B259-B91A18C29F4A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180A8B4-5899-4DE4-BA07-F0121A6ECDF3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8334AB-691A-4D3F-9FC4-60D582463A0B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428355"/>
              </p:ext>
            </p:extLst>
          </p:nvPr>
        </p:nvGraphicFramePr>
        <p:xfrm>
          <a:off x="2011667" y="2852381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779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72249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A4A932-56E6-4EFF-BDF1-3710372656EC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A7E0D67-FBB7-4C20-A85F-9348C0579CA8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A418F65-1D64-4E20-B55E-0CDE7EBB472C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ACDF42-271D-4FB6-A5C8-A3EDC894178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C20B6F-F792-4C1A-9ECA-9F48D5F18A1B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0B4359-E868-446E-8441-1F732920499B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51616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solidFill>
                <a:srgbClr val="E0ECF7"/>
              </a:solidFill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lt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53" name="TextBox 52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검색하고 싶은 카페 이름 </a:t>
            </a:r>
          </a:p>
        </p:txBody>
      </p:sp>
      <p:grpSp>
        <p:nvGrpSpPr>
          <p:cNvPr id="54" name="그룹 53"/>
          <p:cNvGrpSpPr/>
          <p:nvPr/>
        </p:nvGrpSpPr>
        <p:grpSpPr>
          <a:xfrm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55" name="TextBox 54"/>
            <p:cNvSpPr txBox="1"/>
            <p:nvPr/>
          </p:nvSpPr>
          <p:spPr>
            <a:xfrm>
              <a:off x="1780729" y="3070685"/>
              <a:ext cx="3434148" cy="5469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검색한 카페이름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주소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전화번호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대표 메뉴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가격대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주차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영업시간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휴무일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웹사이트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/SNS: 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메뉴별 가격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>
                <a:alpha val="100000"/>
              </a:schemeClr>
            </a:solidFill>
            <a:ln w="12700" cap="flat" cmpd="sng" algn="ctr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그룹 53"/>
          <p:cNvGrpSpPr/>
          <p:nvPr/>
        </p:nvGrpSpPr>
        <p:grpSpPr>
          <a:xfrm>
            <a:off x="1636117" y="3075426"/>
            <a:ext cx="2389186" cy="1626511"/>
            <a:chOff x="1167935" y="3056731"/>
            <a:chExt cx="2751005" cy="2279316"/>
          </a:xfrm>
        </p:grpSpPr>
        <p:grpSp>
          <p:nvGrpSpPr>
            <p:cNvPr id="50" name="그룹 49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51" name="직사각형 50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검색하고 싶은 지역명</a:t>
            </a:r>
          </a:p>
        </p:txBody>
      </p:sp>
      <p:sp>
        <p:nvSpPr>
          <p:cNvPr id="101" name="직사각형 29"/>
          <p:cNvSpPr/>
          <p:nvPr/>
        </p:nvSpPr>
        <p:spPr>
          <a:xfrm>
            <a:off x="9095248" y="2393189"/>
            <a:ext cx="912460" cy="281434"/>
          </a:xfrm>
          <a:prstGeom prst="rect">
            <a:avLst/>
          </a:prstGeom>
          <a:solidFill>
            <a:srgbClr val="E0ECF7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</a:t>
            </a:r>
          </a:p>
        </p:txBody>
      </p:sp>
      <p:grpSp>
        <p:nvGrpSpPr>
          <p:cNvPr id="102" name="그룹 101"/>
          <p:cNvGrpSpPr/>
          <p:nvPr/>
        </p:nvGrpSpPr>
        <p:grpSpPr>
          <a:xfrm>
            <a:off x="5003675" y="3095347"/>
            <a:ext cx="2389186" cy="1626511"/>
            <a:chOff x="1167935" y="3056731"/>
            <a:chExt cx="2751005" cy="2279316"/>
          </a:xfrm>
        </p:grpSpPr>
        <p:grpSp>
          <p:nvGrpSpPr>
            <p:cNvPr id="103" name="그룹 102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4" name="직사각형 103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8387672" y="3056732"/>
            <a:ext cx="2389186" cy="1626511"/>
            <a:chOff x="1167935" y="3056731"/>
            <a:chExt cx="2751005" cy="2279316"/>
          </a:xfrm>
        </p:grpSpPr>
        <p:grpSp>
          <p:nvGrpSpPr>
            <p:cNvPr id="108" name="그룹 107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9" name="직사각형 108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33106E6-51D3-4A8C-ADA3-19A843B6DCA1}"/>
              </a:ext>
            </a:extLst>
          </p:cNvPr>
          <p:cNvGrpSpPr/>
          <p:nvPr/>
        </p:nvGrpSpPr>
        <p:grpSpPr>
          <a:xfrm>
            <a:off x="1605317" y="4921924"/>
            <a:ext cx="2389186" cy="1626511"/>
            <a:chOff x="1167935" y="3056731"/>
            <a:chExt cx="2751005" cy="2279316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DC3F14E4-58DE-4CF1-8DD9-1244B6084F17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0D040A36-FD6C-42FC-96F5-1743155AD053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E5EA321-11EE-4E3F-AA78-9796018B9CB2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250ECF8-67C4-4B17-BD6B-73186D1542CD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6202A7F-8E0D-4600-A08D-608344352615}"/>
              </a:ext>
            </a:extLst>
          </p:cNvPr>
          <p:cNvGrpSpPr/>
          <p:nvPr/>
        </p:nvGrpSpPr>
        <p:grpSpPr>
          <a:xfrm>
            <a:off x="4972875" y="4941845"/>
            <a:ext cx="2389186" cy="1626511"/>
            <a:chOff x="1167935" y="3056731"/>
            <a:chExt cx="2751005" cy="2279316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9C80A863-F3C5-4A90-B459-E6DBE27BD649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D775940B-82C4-4528-97BE-23CCE42E8C89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EEF026C-EF29-4C90-9194-A55BED4307DD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8CFF726-B680-4104-A473-9A7CEB0FFD47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F8A64CF-C295-4F74-89C1-8B4B31CA14E4}"/>
              </a:ext>
            </a:extLst>
          </p:cNvPr>
          <p:cNvGrpSpPr/>
          <p:nvPr/>
        </p:nvGrpSpPr>
        <p:grpSpPr>
          <a:xfrm>
            <a:off x="8356872" y="4903230"/>
            <a:ext cx="2389186" cy="1626511"/>
            <a:chOff x="1167935" y="3056731"/>
            <a:chExt cx="2751005" cy="2279316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E86B5A1-04F1-48AF-94C6-453F1A60735D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D2DD889F-0D1E-48D1-9522-3F7C910397C8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B8FCA4D-4C01-4840-AECB-A410FB3F39F3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49DD1C-7EFA-43D0-94AE-744653CA4677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99" name="표 98"/>
          <p:cNvGraphicFramePr>
            <a:graphicFrameLocks noGrp="1"/>
          </p:cNvGraphicFramePr>
          <p:nvPr/>
        </p:nvGraphicFramePr>
        <p:xfrm>
          <a:off x="1197429" y="2927984"/>
          <a:ext cx="10087973" cy="73152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10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77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36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지역별</a:t>
                      </a:r>
                      <a:endParaRPr lang="en-US" altLang="ko-KR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서울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경기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인천 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부산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대전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대구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제주</a:t>
                      </a:r>
                      <a:r>
                        <a:rPr lang="ko-KR" altLang="en-US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36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인테리어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모던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 err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인더스트리얼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빈티지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 err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미니멀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FD9D668D-5231-4B52-B3DE-49C431710E7B}"/>
              </a:ext>
            </a:extLst>
          </p:cNvPr>
          <p:cNvGrpSpPr/>
          <p:nvPr/>
        </p:nvGrpSpPr>
        <p:grpSpPr>
          <a:xfrm>
            <a:off x="1636117" y="3840537"/>
            <a:ext cx="2389186" cy="1357611"/>
            <a:chOff x="1167935" y="3056731"/>
            <a:chExt cx="2751005" cy="2279316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12D530B1-33A0-4751-AF99-72A490BA9BFC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0E2DAABB-BE7A-4AC5-A27A-B1422248CB95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17EE07D-5510-43DD-81F8-8A3951A0D6BC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3CBEC53-1F99-4D4A-A10E-25F20EC8E2B3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86373CA5-A739-476C-B27F-16D09103D50E}"/>
              </a:ext>
            </a:extLst>
          </p:cNvPr>
          <p:cNvGrpSpPr/>
          <p:nvPr/>
        </p:nvGrpSpPr>
        <p:grpSpPr>
          <a:xfrm>
            <a:off x="5003675" y="3860458"/>
            <a:ext cx="2389186" cy="1357611"/>
            <a:chOff x="1167935" y="3056731"/>
            <a:chExt cx="2751005" cy="2279316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128045ED-3A0A-44C7-BF7F-79A5CB010F1E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FEA98773-9EF3-4708-90BE-BFBDC8FF33B2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2EE05BA0-44EA-4213-9B58-7B7DA9422369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6F489DF-3C48-416C-9331-181C61AD5DDD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2C1F0F6-04D8-4EA9-A0BC-9A1A6DAD1717}"/>
              </a:ext>
            </a:extLst>
          </p:cNvPr>
          <p:cNvGrpSpPr/>
          <p:nvPr/>
        </p:nvGrpSpPr>
        <p:grpSpPr>
          <a:xfrm>
            <a:off x="8387672" y="3821843"/>
            <a:ext cx="2389186" cy="1357611"/>
            <a:chOff x="1167935" y="3056731"/>
            <a:chExt cx="2751005" cy="2279316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0FF0F72A-ACEB-4381-94B6-29E10C568D26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0D4F04AB-6CD2-4B42-9E09-B8A11CBB5139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9FE79B5-D512-4574-9129-5EA7B37D23AE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9281F7F-3F09-49A8-9758-B30E4586AA73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354DA605-12A0-48A8-831E-378B0B0615E7}"/>
              </a:ext>
            </a:extLst>
          </p:cNvPr>
          <p:cNvGrpSpPr/>
          <p:nvPr/>
        </p:nvGrpSpPr>
        <p:grpSpPr>
          <a:xfrm>
            <a:off x="1605317" y="5687035"/>
            <a:ext cx="2389186" cy="1357611"/>
            <a:chOff x="1167935" y="3056731"/>
            <a:chExt cx="2751005" cy="2279316"/>
          </a:xfrm>
        </p:grpSpPr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920678CB-E1A6-49F9-A76A-991B6671CCEF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78E926B0-0AFD-4E7E-911C-9B9D6479CBCD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6E453485-76D3-41E0-84C3-80D13681D4AF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0914EBC-2135-4516-8EF9-F8022EA95165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3CA04FE1-4C71-41FD-B3C0-F9361EE5BCB5}"/>
              </a:ext>
            </a:extLst>
          </p:cNvPr>
          <p:cNvGrpSpPr/>
          <p:nvPr/>
        </p:nvGrpSpPr>
        <p:grpSpPr>
          <a:xfrm>
            <a:off x="4972875" y="5706956"/>
            <a:ext cx="2389186" cy="1357611"/>
            <a:chOff x="1167935" y="3056731"/>
            <a:chExt cx="2751005" cy="2279316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266EB496-729D-46B2-9A01-823D90076837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CF55E781-82DA-4325-84CC-E12BEC02A15B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A15237DF-9EE3-447C-8953-F3FF5251AF74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7244FDB-FEFF-40C2-81F4-A9C5F82398B2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E244F167-4A39-4AB7-AEFB-096753750662}"/>
              </a:ext>
            </a:extLst>
          </p:cNvPr>
          <p:cNvGrpSpPr/>
          <p:nvPr/>
        </p:nvGrpSpPr>
        <p:grpSpPr>
          <a:xfrm>
            <a:off x="8356872" y="5668341"/>
            <a:ext cx="2389186" cy="1357611"/>
            <a:chOff x="1167935" y="3056731"/>
            <a:chExt cx="2751005" cy="2279316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C5CA21D7-DC7E-45FE-A91A-40EA3A7F1178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427E4D84-F29F-4D81-9FFD-639B18BC197F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C1EDD9A5-8FCF-438D-B2A7-F7AB10D388B2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9DF4C70-B7CC-4FB5-955D-1A3387269BAC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31" name="TextBox 30"/>
            <p:cNvSpPr txBox="1"/>
            <p:nvPr/>
          </p:nvSpPr>
          <p:spPr>
            <a:xfrm>
              <a:off x="1780729" y="3070685"/>
              <a:ext cx="2571750" cy="5469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3000" b="1"/>
                <a:t>카페이름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/>
                <a:t>주소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전화번호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대표 메뉴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가격대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주차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영업시간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휴무일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웹사이트</a:t>
              </a:r>
              <a:r>
                <a:rPr lang="en-US" altLang="ko-KR"/>
                <a:t>/SNS: </a:t>
              </a:r>
            </a:p>
            <a:p>
              <a:pPr>
                <a:defRPr/>
              </a:pPr>
              <a:r>
                <a:rPr lang="ko-KR" altLang="en-US"/>
                <a:t>메뉴별 가격</a:t>
              </a:r>
              <a:r>
                <a:rPr lang="en-US" altLang="ko-KR"/>
                <a:t>: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카페 신청시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D9F7C74-4A6D-4F4B-B1EF-70910C6CAEDA}"/>
              </a:ext>
            </a:extLst>
          </p:cNvPr>
          <p:cNvSpPr/>
          <p:nvPr/>
        </p:nvSpPr>
        <p:spPr>
          <a:xfrm>
            <a:off x="1780729" y="644745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목록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211B7D8-C4C0-49C8-B7DD-F419DC14D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2735"/>
            <a:ext cx="12192000" cy="1850254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D54C28-1B7B-4F08-A337-FF066527CDDC}"/>
              </a:ext>
            </a:extLst>
          </p:cNvPr>
          <p:cNvSpPr/>
          <p:nvPr/>
        </p:nvSpPr>
        <p:spPr>
          <a:xfrm>
            <a:off x="9845188" y="109808"/>
            <a:ext cx="2287807" cy="178088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home |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로그인 </a:t>
            </a:r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| 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회원가입</a:t>
            </a:r>
            <a:endParaRPr lang="en-US" altLang="ko-KR" sz="1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573BBCB-38CA-4230-B7FB-125B79FB95EB}"/>
              </a:ext>
            </a:extLst>
          </p:cNvPr>
          <p:cNvGrpSpPr/>
          <p:nvPr/>
        </p:nvGrpSpPr>
        <p:grpSpPr>
          <a:xfrm>
            <a:off x="2135567" y="2393190"/>
            <a:ext cx="7923630" cy="281434"/>
            <a:chOff x="1921558" y="4152805"/>
            <a:chExt cx="7923630" cy="48638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4D42E8F-38CD-45EF-8B64-8113FBBF3C03}"/>
                </a:ext>
              </a:extLst>
            </p:cNvPr>
            <p:cNvSpPr/>
            <p:nvPr/>
          </p:nvSpPr>
          <p:spPr>
            <a:xfrm>
              <a:off x="1921558" y="4152805"/>
              <a:ext cx="7880200" cy="48638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5A63977-738B-4BCC-8202-8DBBCD79AA45}"/>
                </a:ext>
              </a:extLst>
            </p:cNvPr>
            <p:cNvSpPr/>
            <p:nvPr/>
          </p:nvSpPr>
          <p:spPr>
            <a:xfrm>
              <a:off x="8932728" y="4152805"/>
              <a:ext cx="912460" cy="48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3B35430-A55B-4A91-996D-836A9201D240}"/>
              </a:ext>
            </a:extLst>
          </p:cNvPr>
          <p:cNvGrpSpPr/>
          <p:nvPr/>
        </p:nvGrpSpPr>
        <p:grpSpPr>
          <a:xfrm>
            <a:off x="5817711" y="503005"/>
            <a:ext cx="6233752" cy="430888"/>
            <a:chOff x="5817711" y="838565"/>
            <a:chExt cx="6233752" cy="43088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864A848-7B1A-4CBD-A7C5-47FBD8D467EB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BE6ADEF-C41F-4AB4-9919-114FCA2F2B04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EE054D3-412E-40B2-BD19-8EAC24461544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FB85EC1-B2CA-4264-9D17-C570829E0BCF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21E8066-1C37-442C-823E-C7C16C036956}"/>
              </a:ext>
            </a:extLst>
          </p:cNvPr>
          <p:cNvGrpSpPr/>
          <p:nvPr/>
        </p:nvGrpSpPr>
        <p:grpSpPr>
          <a:xfrm>
            <a:off x="4645339" y="3062245"/>
            <a:ext cx="5031956" cy="281434"/>
            <a:chOff x="4645339" y="3062245"/>
            <a:chExt cx="4558111" cy="28143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63E1F50-F3E6-4F3B-BD21-062781324D07}"/>
                </a:ext>
              </a:extLst>
            </p:cNvPr>
            <p:cNvSpPr/>
            <p:nvPr/>
          </p:nvSpPr>
          <p:spPr>
            <a:xfrm>
              <a:off x="4645339" y="3062245"/>
              <a:ext cx="4556625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94C259A-69DC-4315-8D1C-C4257BE55B19}"/>
                </a:ext>
              </a:extLst>
            </p:cNvPr>
            <p:cNvSpPr/>
            <p:nvPr/>
          </p:nvSpPr>
          <p:spPr>
            <a:xfrm>
              <a:off x="8290990" y="3062245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7" y="3628776"/>
            <a:ext cx="1747753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9" y="3628776"/>
            <a:ext cx="1747753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431" y="3628776"/>
            <a:ext cx="1747753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63" y="3628776"/>
            <a:ext cx="1747753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95" y="3628776"/>
            <a:ext cx="1747753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7" y="5509085"/>
            <a:ext cx="1747753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9" y="5509085"/>
            <a:ext cx="1747753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431" y="5509085"/>
            <a:ext cx="1747753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63" y="5509085"/>
            <a:ext cx="1747753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95" y="5509085"/>
            <a:ext cx="1747753" cy="1693697"/>
          </a:xfrm>
          <a:prstGeom prst="rect">
            <a:avLst/>
          </a:prstGeom>
        </p:spPr>
      </p:pic>
      <p:sp>
        <p:nvSpPr>
          <p:cNvPr id="39" name="모서리가 둥근 직사각형 4">
            <a:extLst>
              <a:ext uri="{FF2B5EF4-FFF2-40B4-BE49-F238E27FC236}">
                <a16:creationId xmlns:a16="http://schemas.microsoft.com/office/drawing/2014/main" id="{CC3C1D6C-5955-4CE9-A8AC-9BD19C660F50}"/>
              </a:ext>
            </a:extLst>
          </p:cNvPr>
          <p:cNvSpPr/>
          <p:nvPr/>
        </p:nvSpPr>
        <p:spPr>
          <a:xfrm>
            <a:off x="2198779" y="3059730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카페명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병합 2">
            <a:extLst>
              <a:ext uri="{FF2B5EF4-FFF2-40B4-BE49-F238E27FC236}">
                <a16:creationId xmlns:a16="http://schemas.microsoft.com/office/drawing/2014/main" id="{BDBDCE2C-578F-4F8B-B55D-C05663620992}"/>
              </a:ext>
            </a:extLst>
          </p:cNvPr>
          <p:cNvSpPr/>
          <p:nvPr/>
        </p:nvSpPr>
        <p:spPr>
          <a:xfrm>
            <a:off x="4303550" y="3084897"/>
            <a:ext cx="186560" cy="247878"/>
          </a:xfrm>
          <a:prstGeom prst="flowChartMerg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93A27-2A66-4580-82CD-51B96EB756DB}"/>
              </a:ext>
            </a:extLst>
          </p:cNvPr>
          <p:cNvSpPr txBox="1"/>
          <p:nvPr/>
        </p:nvSpPr>
        <p:spPr>
          <a:xfrm>
            <a:off x="2135567" y="399316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카페 대표 사진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D079B3-84DB-4966-8F52-FC7097670DC8}"/>
              </a:ext>
            </a:extLst>
          </p:cNvPr>
          <p:cNvSpPr txBox="1"/>
          <p:nvPr/>
        </p:nvSpPr>
        <p:spPr>
          <a:xfrm>
            <a:off x="2135567" y="3616838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작성자 프로필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77B2358-49C0-49B8-8A8E-41AB1F3B6A57}"/>
              </a:ext>
            </a:extLst>
          </p:cNvPr>
          <p:cNvSpPr txBox="1"/>
          <p:nvPr/>
        </p:nvSpPr>
        <p:spPr>
          <a:xfrm>
            <a:off x="2135566" y="4605353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태그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A7D4AA-0A99-4F89-A1EA-528AD3A343BA}"/>
              </a:ext>
            </a:extLst>
          </p:cNvPr>
          <p:cNvSpPr txBox="1"/>
          <p:nvPr/>
        </p:nvSpPr>
        <p:spPr>
          <a:xfrm>
            <a:off x="2135566" y="4953033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작성글</a:t>
            </a:r>
            <a:endParaRPr lang="ko-KR" altLang="en-US" dirty="0"/>
          </a:p>
        </p:txBody>
      </p:sp>
      <p:sp>
        <p:nvSpPr>
          <p:cNvPr id="44" name="모서리가 둥근 직사각형 4">
            <a:extLst>
              <a:ext uri="{FF2B5EF4-FFF2-40B4-BE49-F238E27FC236}">
                <a16:creationId xmlns:a16="http://schemas.microsoft.com/office/drawing/2014/main" id="{A49903DA-2B9F-4A45-B912-7C2DDFFB67A5}"/>
              </a:ext>
            </a:extLst>
          </p:cNvPr>
          <p:cNvSpPr/>
          <p:nvPr/>
        </p:nvSpPr>
        <p:spPr>
          <a:xfrm>
            <a:off x="9888748" y="3059730"/>
            <a:ext cx="1358402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작성하기</a:t>
            </a:r>
          </a:p>
        </p:txBody>
      </p:sp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86731" y="3868700"/>
            <a:ext cx="9580478" cy="2420133"/>
            <a:chOff x="1696062" y="3070685"/>
            <a:chExt cx="9580478" cy="2877147"/>
          </a:xfrm>
        </p:grpSpPr>
        <p:sp>
          <p:nvSpPr>
            <p:cNvPr id="31" name="TextBox 30"/>
            <p:cNvSpPr txBox="1"/>
            <p:nvPr/>
          </p:nvSpPr>
          <p:spPr>
            <a:xfrm>
              <a:off x="1780729" y="3070685"/>
              <a:ext cx="257175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/>
                <a:t>카페이름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662505"/>
              <a:ext cx="693208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태그</a:t>
              </a:r>
              <a:endParaRPr lang="en-US" altLang="ko-KR" dirty="0"/>
            </a:p>
            <a:p>
              <a:pPr>
                <a:defRPr/>
              </a:pPr>
              <a:r>
                <a:rPr lang="en-US" altLang="ko-KR" dirty="0"/>
                <a:t>   </a:t>
              </a:r>
            </a:p>
            <a:p>
              <a:pPr>
                <a:defRPr/>
              </a:pPr>
              <a:r>
                <a:rPr lang="en-US" altLang="ko-KR" dirty="0"/>
                <a:t>    </a:t>
              </a:r>
              <a:r>
                <a:rPr lang="ko-KR" altLang="en-US" dirty="0" err="1"/>
                <a:t>작성글</a:t>
              </a:r>
              <a:endParaRPr lang="en-US" altLang="ko-KR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4175447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카페 </a:t>
            </a:r>
            <a:r>
              <a:rPr lang="ko-KR" altLang="en-US" dirty="0" err="1"/>
              <a:t>신청시</a:t>
            </a:r>
            <a:r>
              <a:rPr lang="ko-KR" altLang="en-US" dirty="0"/>
              <a:t>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EF395DA-602F-4CF4-B014-875764D923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8532"/>
          <a:stretch/>
        </p:blipFill>
        <p:spPr>
          <a:xfrm>
            <a:off x="1820326" y="3087745"/>
            <a:ext cx="3273215" cy="57279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0B867E7-2C13-4876-BF9B-0155E8443C3F}"/>
              </a:ext>
            </a:extLst>
          </p:cNvPr>
          <p:cNvSpPr txBox="1"/>
          <p:nvPr/>
        </p:nvSpPr>
        <p:spPr>
          <a:xfrm>
            <a:off x="1780729" y="2922818"/>
            <a:ext cx="29281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/>
              <a:t>작성자 정보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45094B8-B124-4800-8CD0-2B7601BC8EF5}"/>
              </a:ext>
            </a:extLst>
          </p:cNvPr>
          <p:cNvSpPr/>
          <p:nvPr/>
        </p:nvSpPr>
        <p:spPr>
          <a:xfrm>
            <a:off x="1780729" y="644745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목록</a:t>
            </a:r>
          </a:p>
        </p:txBody>
      </p:sp>
    </p:spTree>
    <p:extLst>
      <p:ext uri="{BB962C8B-B14F-4D97-AF65-F5344CB8AC3E}">
        <p14:creationId xmlns:p14="http://schemas.microsoft.com/office/powerpoint/2010/main" val="163593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86731" y="3393621"/>
            <a:ext cx="9580478" cy="2783059"/>
            <a:chOff x="1696062" y="3164773"/>
            <a:chExt cx="9580478" cy="2783059"/>
          </a:xfrm>
        </p:grpSpPr>
        <p:sp>
          <p:nvSpPr>
            <p:cNvPr id="31" name="TextBox 30"/>
            <p:cNvSpPr txBox="1"/>
            <p:nvPr/>
          </p:nvSpPr>
          <p:spPr>
            <a:xfrm>
              <a:off x="1968245" y="3164773"/>
              <a:ext cx="257175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dirty="0" err="1"/>
                <a:t>카페명</a:t>
              </a:r>
              <a:endParaRPr lang="ko-KR" alt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550533"/>
              <a:ext cx="6932084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태그</a:t>
              </a:r>
              <a:r>
                <a:rPr lang="en-US" altLang="ko-KR" dirty="0"/>
                <a:t>		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모던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 err="1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인더스트리얼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빈티지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 err="1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미니멀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  </a:t>
              </a:r>
              <a:endParaRPr lang="en-US" altLang="ko-KR" sz="1500" dirty="0"/>
            </a:p>
            <a:p>
              <a:pPr>
                <a:defRPr/>
              </a:pPr>
              <a:endParaRPr lang="en-US" altLang="ko-KR" sz="200" dirty="0"/>
            </a:p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글 작성</a:t>
              </a:r>
              <a:endParaRPr lang="en-US" altLang="ko-KR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360628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카페 </a:t>
            </a:r>
            <a:r>
              <a:rPr lang="ko-KR" altLang="en-US" dirty="0" err="1"/>
              <a:t>신청시</a:t>
            </a:r>
            <a:r>
              <a:rPr lang="ko-KR" altLang="en-US" dirty="0"/>
              <a:t>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28CA466-2D91-4EA4-B8ED-CE066AFFFFAC}"/>
              </a:ext>
            </a:extLst>
          </p:cNvPr>
          <p:cNvSpPr/>
          <p:nvPr/>
        </p:nvSpPr>
        <p:spPr>
          <a:xfrm>
            <a:off x="3569187" y="3434902"/>
            <a:ext cx="3749188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A45C6D5-8E74-4E12-AC2A-3742E70969AD}"/>
              </a:ext>
            </a:extLst>
          </p:cNvPr>
          <p:cNvSpPr/>
          <p:nvPr/>
        </p:nvSpPr>
        <p:spPr>
          <a:xfrm>
            <a:off x="6606073" y="3434902"/>
            <a:ext cx="755732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찾기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53D251-9BF3-447A-B8AA-532A91C42AC0}"/>
              </a:ext>
            </a:extLst>
          </p:cNvPr>
          <p:cNvSpPr/>
          <p:nvPr/>
        </p:nvSpPr>
        <p:spPr>
          <a:xfrm>
            <a:off x="1958914" y="4422711"/>
            <a:ext cx="5552690" cy="175396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59BDCBD-9B8E-4F37-A395-EBB3601EC3F7}"/>
              </a:ext>
            </a:extLst>
          </p:cNvPr>
          <p:cNvSpPr/>
          <p:nvPr/>
        </p:nvSpPr>
        <p:spPr>
          <a:xfrm>
            <a:off x="10158384" y="6251511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D1C6DBC-C1AD-409F-B340-EA6141549464}"/>
              </a:ext>
            </a:extLst>
          </p:cNvPr>
          <p:cNvSpPr/>
          <p:nvPr/>
        </p:nvSpPr>
        <p:spPr>
          <a:xfrm>
            <a:off x="8798768" y="6251511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</p:spTree>
    <p:extLst>
      <p:ext uri="{BB962C8B-B14F-4D97-AF65-F5344CB8AC3E}">
        <p14:creationId xmlns:p14="http://schemas.microsoft.com/office/powerpoint/2010/main" val="138004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269966" y="4062012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7"/>
            <a:ext cx="2019453" cy="146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</a:t>
            </a:r>
            <a:r>
              <a:rPr lang="ko-KR" altLang="en-US" sz="1400" u="sng" dirty="0">
                <a:solidFill>
                  <a:schemeClr val="bg1"/>
                </a:solidFill>
              </a:rPr>
              <a:t>자주 묻는 질문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542936"/>
              </p:ext>
            </p:extLst>
          </p:nvPr>
        </p:nvGraphicFramePr>
        <p:xfrm>
          <a:off x="2373511" y="4329598"/>
          <a:ext cx="9200113" cy="23211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327128"/>
              </p:ext>
            </p:extLst>
          </p:nvPr>
        </p:nvGraphicFramePr>
        <p:xfrm>
          <a:off x="2373511" y="3721857"/>
          <a:ext cx="9200112" cy="46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0028">
                  <a:extLst>
                    <a:ext uri="{9D8B030D-6E8A-4147-A177-3AD203B41FA5}">
                      <a16:colId xmlns:a16="http://schemas.microsoft.com/office/drawing/2014/main" val="2670595988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3971575517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2811801305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4265798844"/>
                    </a:ext>
                  </a:extLst>
                </a:gridCol>
              </a:tblGrid>
              <a:tr h="469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등록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정보 수정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이벤트 문의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회원서비스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22694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B55619-8ACF-48CA-BB72-3CBF26F93952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913174-5626-4179-933D-941F4B223DD0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61A241-3883-4A90-8F52-99D88ADCFD85}"/>
              </a:ext>
            </a:extLst>
          </p:cNvPr>
          <p:cNvSpPr/>
          <p:nvPr/>
        </p:nvSpPr>
        <p:spPr>
          <a:xfrm>
            <a:off x="6973567" y="3300593"/>
            <a:ext cx="4556625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82317C-6D39-4639-BE23-ACCCD87567E1}"/>
              </a:ext>
            </a:extLst>
          </p:cNvPr>
          <p:cNvSpPr/>
          <p:nvPr/>
        </p:nvSpPr>
        <p:spPr>
          <a:xfrm>
            <a:off x="10619218" y="3300593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23" name="모서리가 둥근 직사각형 4">
            <a:extLst>
              <a:ext uri="{FF2B5EF4-FFF2-40B4-BE49-F238E27FC236}">
                <a16:creationId xmlns:a16="http://schemas.microsoft.com/office/drawing/2014/main" id="{335CC2A9-E9E5-4D6E-A408-5C86489F533E}"/>
              </a:ext>
            </a:extLst>
          </p:cNvPr>
          <p:cNvSpPr/>
          <p:nvPr/>
        </p:nvSpPr>
        <p:spPr>
          <a:xfrm>
            <a:off x="4833801" y="3288283"/>
            <a:ext cx="2139766" cy="2814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자주 묻는 질문</a:t>
            </a:r>
          </a:p>
        </p:txBody>
      </p:sp>
    </p:spTree>
    <p:extLst>
      <p:ext uri="{BB962C8B-B14F-4D97-AF65-F5344CB8AC3E}">
        <p14:creationId xmlns:p14="http://schemas.microsoft.com/office/powerpoint/2010/main" val="31420368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모서리가 둥근 직사각형 30"/>
          <p:cNvSpPr/>
          <p:nvPr/>
        </p:nvSpPr>
        <p:spPr>
          <a:xfrm>
            <a:off x="226423" y="4310035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7"/>
            <a:ext cx="2019453" cy="1491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    </a:t>
            </a:r>
            <a:r>
              <a:rPr lang="ko-KR" altLang="en-US" sz="1400" u="sng" dirty="0">
                <a:solidFill>
                  <a:schemeClr val="bg1"/>
                </a:solidFill>
              </a:rPr>
              <a:t>고객의 소리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051717" y="3302407"/>
          <a:ext cx="8128000" cy="44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39855804"/>
                    </a:ext>
                  </a:extLst>
                </a:gridCol>
              </a:tblGrid>
              <a:tr h="4421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고객의 소리 유형 선택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623324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3051717" y="4058023"/>
          <a:ext cx="8128000" cy="1907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848483017"/>
                    </a:ext>
                  </a:extLst>
                </a:gridCol>
              </a:tblGrid>
              <a:tr h="190734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고객의 개선요구사항 작성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7268989"/>
                  </a:ext>
                </a:extLst>
              </a:tr>
            </a:tbl>
          </a:graphicData>
        </a:graphic>
      </p:graphicFrame>
      <p:sp>
        <p:nvSpPr>
          <p:cNvPr id="9" name="모서리가 둥근 직사각형 8"/>
          <p:cNvSpPr/>
          <p:nvPr/>
        </p:nvSpPr>
        <p:spPr>
          <a:xfrm>
            <a:off x="6287589" y="6278880"/>
            <a:ext cx="1410788" cy="3396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보내기</a:t>
            </a:r>
          </a:p>
        </p:txBody>
      </p:sp>
      <p:sp>
        <p:nvSpPr>
          <p:cNvPr id="11" name="순서도: 병합 10"/>
          <p:cNvSpPr/>
          <p:nvPr/>
        </p:nvSpPr>
        <p:spPr>
          <a:xfrm>
            <a:off x="10638897" y="3369246"/>
            <a:ext cx="426720" cy="330926"/>
          </a:xfrm>
          <a:prstGeom prst="flowChartMerg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E4CC316-8C7C-4869-9C26-24B375A7A869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C30F43A-63BF-43AE-B935-C88F8040BB8D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432283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226423" y="3639692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373511" y="3910148"/>
          <a:ext cx="9200113" cy="27083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919613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8"/>
            <a:ext cx="2019453" cy="15081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en-US" sz="1400" u="sng" dirty="0">
                <a:solidFill>
                  <a:schemeClr val="bg1"/>
                </a:solidFill>
              </a:rPr>
              <a:t>공지사항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2373511" y="3302407"/>
          <a:ext cx="9200112" cy="46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6704">
                  <a:extLst>
                    <a:ext uri="{9D8B030D-6E8A-4147-A177-3AD203B41FA5}">
                      <a16:colId xmlns:a16="http://schemas.microsoft.com/office/drawing/2014/main" val="2422332805"/>
                    </a:ext>
                  </a:extLst>
                </a:gridCol>
                <a:gridCol w="3066704">
                  <a:extLst>
                    <a:ext uri="{9D8B030D-6E8A-4147-A177-3AD203B41FA5}">
                      <a16:colId xmlns:a16="http://schemas.microsoft.com/office/drawing/2014/main" val="1468183816"/>
                    </a:ext>
                  </a:extLst>
                </a:gridCol>
                <a:gridCol w="3066704">
                  <a:extLst>
                    <a:ext uri="{9D8B030D-6E8A-4147-A177-3AD203B41FA5}">
                      <a16:colId xmlns:a16="http://schemas.microsoft.com/office/drawing/2014/main" val="2039896979"/>
                    </a:ext>
                  </a:extLst>
                </a:gridCol>
              </a:tblGrid>
              <a:tr h="469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전체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공지사항 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이벤트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498950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FEC46E86-DB33-46F2-9E17-172E855F4688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D14DC6-E5C2-4953-B5DA-B72DCE2E0C95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1870210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3453"/>
            <a:ext cx="10515600" cy="1325563"/>
          </a:xfrm>
        </p:spPr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2874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5" y="3331029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61582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153955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ED036-920D-41B0-9879-0DC6D48AC027}"/>
              </a:ext>
            </a:extLst>
          </p:cNvPr>
          <p:cNvSpPr/>
          <p:nvPr/>
        </p:nvSpPr>
        <p:spPr>
          <a:xfrm>
            <a:off x="7016607" y="5267080"/>
            <a:ext cx="1548895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235132" y="4046248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487828"/>
            <a:ext cx="2019453" cy="14824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</a:t>
            </a:r>
            <a:r>
              <a:rPr lang="en-US" altLang="ko-KR" sz="1400" u="sng" dirty="0">
                <a:solidFill>
                  <a:schemeClr val="bg1"/>
                </a:solidFill>
              </a:rPr>
              <a:t>1:1 </a:t>
            </a:r>
            <a:r>
              <a:rPr lang="ko-KR" altLang="en-US" sz="1400" u="sng" dirty="0">
                <a:solidFill>
                  <a:schemeClr val="bg1"/>
                </a:solidFill>
              </a:rPr>
              <a:t>문의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371348" y="3887444"/>
          <a:ext cx="9200113" cy="27083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919613"/>
                  </a:ext>
                </a:extLst>
              </a:tr>
            </a:tbl>
          </a:graphicData>
        </a:graphic>
      </p:graphicFrame>
      <p:sp>
        <p:nvSpPr>
          <p:cNvPr id="2" name="모서리가 둥근 직사각형 1"/>
          <p:cNvSpPr/>
          <p:nvPr/>
        </p:nvSpPr>
        <p:spPr>
          <a:xfrm>
            <a:off x="9762309" y="3370217"/>
            <a:ext cx="1805637" cy="43885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작성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3A20180-5957-423E-943E-CC7057CB1CCE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DCAAE1D-612D-4581-B29E-128F6DD51581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428336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6275" y="185530"/>
            <a:ext cx="10515600" cy="712995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3600" dirty="0"/>
              <a:t>요구사항 명세서</a:t>
            </a:r>
          </a:p>
        </p:txBody>
      </p:sp>
      <p:graphicFrame>
        <p:nvGraphicFramePr>
          <p:cNvPr id="8" name="표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9125002"/>
              </p:ext>
            </p:extLst>
          </p:nvPr>
        </p:nvGraphicFramePr>
        <p:xfrm>
          <a:off x="836275" y="898525"/>
          <a:ext cx="10519449" cy="5918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50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b="1"/>
                        <a:t>항목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b="1"/>
                        <a:t>내용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로그인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로그인을 선택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아이디</a:t>
                      </a:r>
                      <a:r>
                        <a:rPr lang="en-US" altLang="ko-KR" sz="1400"/>
                        <a:t> ,</a:t>
                      </a:r>
                      <a:r>
                        <a:rPr lang="ko-KR" altLang="en-US" sz="1400"/>
                        <a:t> 비밀번호 찾기 버튼을 지원한다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바로가기 버튼을 지원한다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회원가입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회원가입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회원가입을 선택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종류에 따라 다른 폼을 제시한다</a:t>
                      </a:r>
                      <a:r>
                        <a:rPr lang="en-US" altLang="ko-KR" sz="140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카페신청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입력할 수 있다</a:t>
                      </a:r>
                      <a:r>
                        <a:rPr lang="en-US" altLang="ko-KR" sz="1400"/>
                        <a:t>. 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카페 메인 사진과</a:t>
                      </a:r>
                      <a:r>
                        <a:rPr lang="en-US" altLang="ko-KR" sz="1400"/>
                        <a:t> </a:t>
                      </a:r>
                      <a:r>
                        <a:rPr lang="ko-KR" altLang="en-US" sz="1400"/>
                        <a:t>인테리어의 사진 파일을 업로드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marR="0" lvl="0" indent="-34290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입력한 후 등록을 눌러 카페 신청을 할 수 있다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카페소개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메뉴에서 카페소개를 클릭한다</a:t>
                      </a:r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모든 카페를 확인할 수 있어야 하며 카페마다 카페명과 해당 카페가 위치한 지역 그리고 그 카페를 표현하는 태그가 표시되어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3.</a:t>
                      </a:r>
                      <a:r>
                        <a:rPr lang="ko-KR" altLang="en-US" sz="1400"/>
                        <a:t> 그 중 원하는 카페를 클릭시 해당 카페에 대한 상세정보를 확인할 수 있으며 주소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전화번호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대표 메뉴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가격대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주차가능여부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영업시간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휴무일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웹사이트</a:t>
                      </a:r>
                      <a:r>
                        <a:rPr lang="en-US" altLang="ko-KR" sz="1400"/>
                        <a:t>/SNS,</a:t>
                      </a:r>
                      <a:r>
                        <a:rPr lang="ko-KR" altLang="en-US" sz="1400"/>
                        <a:t>메뉴별 가격을 확인 할 수 있어야한다</a:t>
                      </a:r>
                      <a:r>
                        <a:rPr lang="en-US" altLang="ko-KR" sz="140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 작성 시 카페를 선택해야 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태그 기능을 지원하며 제시한 태그를 선택해야 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게시글은 카드형으로 작성자의 프로필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카페의 메인 사진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게시글 내용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태그가 표현되어야 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고객센터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/>
                        <a:t>[</a:t>
                      </a:r>
                      <a:r>
                        <a:rPr lang="ko-KR" altLang="en-US" sz="1400" dirty="0"/>
                        <a:t>공지사항</a:t>
                      </a:r>
                      <a:r>
                        <a:rPr lang="en-US" altLang="ko-KR" sz="1400" dirty="0"/>
                        <a:t>]</a:t>
                      </a:r>
                      <a:r>
                        <a:rPr lang="ko-KR" altLang="en-US" sz="1400" baseline="0" dirty="0"/>
                        <a:t> 게시판에서 공지사항과 이벤트를 확인할 수 있다</a:t>
                      </a:r>
                      <a:r>
                        <a:rPr lang="en-US" altLang="ko-KR" sz="1400" baseline="0" dirty="0"/>
                        <a:t>. 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문의를 작성하고 지난 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문의를 게시판의 형태로 확인할 수 있다</a:t>
                      </a:r>
                      <a:r>
                        <a:rPr lang="en-US" altLang="ko-KR" sz="1400" baseline="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</a:t>
                      </a:r>
                      <a:r>
                        <a:rPr lang="ko-KR" altLang="en-US" sz="1400" baseline="0" dirty="0" err="1"/>
                        <a:t>고객의소리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고객이 개선요구사항을 작성 후 보낼 수 있다</a:t>
                      </a:r>
                      <a:r>
                        <a:rPr lang="en-US" altLang="ko-KR" sz="1400" baseline="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</a:t>
                      </a:r>
                      <a:r>
                        <a:rPr lang="ko-KR" altLang="en-US" sz="1400" baseline="0" dirty="0" err="1"/>
                        <a:t>자주묻는질문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고객이 자주 묻는 질문을 확인할 수 있다</a:t>
                      </a:r>
                      <a:r>
                        <a:rPr lang="en-US" altLang="ko-KR" sz="1400" baseline="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검색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400" dirty="0"/>
                        <a:t>1.</a:t>
                      </a:r>
                      <a:r>
                        <a:rPr lang="ko-KR" altLang="en-US" sz="1400" dirty="0"/>
                        <a:t> 원하는 </a:t>
                      </a:r>
                      <a:r>
                        <a:rPr lang="ko-KR" altLang="en-US" sz="1400" dirty="0" err="1"/>
                        <a:t>카페이름을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검색시</a:t>
                      </a:r>
                      <a:r>
                        <a:rPr lang="ko-KR" altLang="en-US" sz="1400" dirty="0"/>
                        <a:t> 해당 카페에 대한 상세정보를 바로 확인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l" latinLnBrk="1">
                        <a:defRPr/>
                      </a:pPr>
                      <a:r>
                        <a:rPr lang="en-US" altLang="ko-KR" sz="1400" dirty="0"/>
                        <a:t>2.</a:t>
                      </a:r>
                      <a:r>
                        <a:rPr lang="ko-KR" altLang="en-US" sz="1400" dirty="0"/>
                        <a:t> 검색하고 싶은 </a:t>
                      </a:r>
                      <a:r>
                        <a:rPr lang="ko-KR" altLang="en-US" sz="1400" dirty="0" err="1"/>
                        <a:t>지역명을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검색시</a:t>
                      </a:r>
                      <a:r>
                        <a:rPr lang="ko-KR" altLang="en-US" sz="1400" dirty="0"/>
                        <a:t> 해당 지역에 있는 카페를 확인 할 수 있으며 그 중 원하는 카페를 </a:t>
                      </a:r>
                      <a:r>
                        <a:rPr lang="ko-KR" altLang="en-US" sz="1400" dirty="0" err="1"/>
                        <a:t>클릭시</a:t>
                      </a:r>
                      <a:r>
                        <a:rPr lang="ko-KR" altLang="en-US" sz="1400" dirty="0"/>
                        <a:t> 상세정보를 </a:t>
                      </a:r>
                      <a:r>
                        <a:rPr lang="ko-KR" altLang="en-US" sz="1400" dirty="0" err="1"/>
                        <a:t>확인할수있다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2196</Words>
  <Application>Microsoft Office PowerPoint</Application>
  <PresentationFormat>와이드스크린</PresentationFormat>
  <Paragraphs>693</Paragraphs>
  <Slides>50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50</vt:i4>
      </vt:variant>
    </vt:vector>
  </HeadingPairs>
  <TitlesOfParts>
    <vt:vector size="56" baseType="lpstr">
      <vt:lpstr>나눔명조</vt:lpstr>
      <vt:lpstr>맑은 고딕</vt:lpstr>
      <vt:lpstr>함초롬바탕</vt:lpstr>
      <vt:lpstr>AIGDT</vt:lpstr>
      <vt:lpstr>Arial</vt:lpstr>
      <vt:lpstr>Office 테마</vt:lpstr>
      <vt:lpstr>PowerPoint 프레젠테이션</vt:lpstr>
      <vt:lpstr>주제 선정 이유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스토리 보드_카페 신청</vt:lpstr>
      <vt:lpstr>스토리 보드_카페 신청</vt:lpstr>
      <vt:lpstr>스토리보드_카페소개 이동</vt:lpstr>
      <vt:lpstr>스토리보드_카페소개</vt:lpstr>
      <vt:lpstr>스토리보드_카페소개</vt:lpstr>
      <vt:lpstr>스토리보드_카페소개</vt:lpstr>
      <vt:lpstr>스토리보드_카페소개-상세페이지</vt:lpstr>
      <vt:lpstr>스토리보드_커뮤니티</vt:lpstr>
      <vt:lpstr>스토리보드_커뮤니티</vt:lpstr>
      <vt:lpstr>스토리보드_커뮤니티</vt:lpstr>
      <vt:lpstr>스토리보드_커뮤니티</vt:lpstr>
      <vt:lpstr>스토리보드_커뮤니티 검색</vt:lpstr>
      <vt:lpstr>스토리보드_커뮤니티 검색</vt:lpstr>
      <vt:lpstr>스토리보드_커뮤니티 글 작성</vt:lpstr>
      <vt:lpstr>스토리보드_커뮤니티 글 작성</vt:lpstr>
      <vt:lpstr>스토리보드_커뮤니티 글 작성</vt:lpstr>
      <vt:lpstr>스토리보드_커뮤니티 글 작성</vt:lpstr>
      <vt:lpstr>스토리보드 고객센터_이동</vt:lpstr>
      <vt:lpstr>스토리보드 고객센터_자주 묻는 질문</vt:lpstr>
      <vt:lpstr>스토리보드 고객센터_고객의 소리</vt:lpstr>
      <vt:lpstr>스토리보드 고객센터_ 공지사항</vt:lpstr>
      <vt:lpstr>스토리보드 고객센터_1대1문의</vt:lpstr>
      <vt:lpstr>화면 설계 UI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다훈 정</dc:creator>
  <cp:lastModifiedBy>다훈 정</cp:lastModifiedBy>
  <cp:revision>76</cp:revision>
  <dcterms:created xsi:type="dcterms:W3CDTF">2021-12-19T07:44:16Z</dcterms:created>
  <dcterms:modified xsi:type="dcterms:W3CDTF">2021-12-23T07:22:54Z</dcterms:modified>
  <cp:version/>
</cp:coreProperties>
</file>

<file path=docProps/thumbnail.jpeg>
</file>